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43" r:id="rId1"/>
  </p:sldMasterIdLst>
  <p:notesMasterIdLst>
    <p:notesMasterId r:id="rId36"/>
  </p:notesMasterIdLst>
  <p:sldIdLst>
    <p:sldId id="319" r:id="rId2"/>
    <p:sldId id="322" r:id="rId3"/>
    <p:sldId id="320" r:id="rId4"/>
    <p:sldId id="321" r:id="rId5"/>
    <p:sldId id="323" r:id="rId6"/>
    <p:sldId id="324" r:id="rId7"/>
    <p:sldId id="318" r:id="rId8"/>
    <p:sldId id="262" r:id="rId9"/>
    <p:sldId id="336" r:id="rId10"/>
    <p:sldId id="350" r:id="rId11"/>
    <p:sldId id="326" r:id="rId12"/>
    <p:sldId id="327" r:id="rId13"/>
    <p:sldId id="328" r:id="rId14"/>
    <p:sldId id="329" r:id="rId15"/>
    <p:sldId id="330" r:id="rId16"/>
    <p:sldId id="331" r:id="rId17"/>
    <p:sldId id="332" r:id="rId18"/>
    <p:sldId id="333" r:id="rId19"/>
    <p:sldId id="334" r:id="rId20"/>
    <p:sldId id="337" r:id="rId21"/>
    <p:sldId id="260" r:id="rId22"/>
    <p:sldId id="261" r:id="rId23"/>
    <p:sldId id="346" r:id="rId24"/>
    <p:sldId id="338" r:id="rId25"/>
    <p:sldId id="339" r:id="rId26"/>
    <p:sldId id="344" r:id="rId27"/>
    <p:sldId id="345" r:id="rId28"/>
    <p:sldId id="348" r:id="rId29"/>
    <p:sldId id="340" r:id="rId30"/>
    <p:sldId id="347" r:id="rId31"/>
    <p:sldId id="341" r:id="rId32"/>
    <p:sldId id="342" r:id="rId33"/>
    <p:sldId id="343" r:id="rId34"/>
    <p:sldId id="349"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47" autoAdjust="0"/>
  </p:normalViewPr>
  <p:slideViewPr>
    <p:cSldViewPr snapToGrid="0" snapToObjects="1">
      <p:cViewPr varScale="1">
        <p:scale>
          <a:sx n="89" d="100"/>
          <a:sy n="89" d="100"/>
        </p:scale>
        <p:origin x="-16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8DB8B9-F761-C540-90B3-7216A8D250CD}" type="datetimeFigureOut">
              <a:rPr lang="en-US" smtClean="0"/>
              <a:t>2/7/17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569583-64BE-CB45-AA01-BF7CBA3CEAA3}" type="slidenum">
              <a:rPr lang="en-US" smtClean="0"/>
              <a:t>‹#›</a:t>
            </a:fld>
            <a:endParaRPr lang="en-US"/>
          </a:p>
        </p:txBody>
      </p:sp>
    </p:spTree>
    <p:extLst>
      <p:ext uri="{BB962C8B-B14F-4D97-AF65-F5344CB8AC3E}">
        <p14:creationId xmlns:p14="http://schemas.microsoft.com/office/powerpoint/2010/main" val="18031249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5549C5-20C7-974B-B53B-987C8941CB0F}"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extLst>
      <p:ext uri="{BB962C8B-B14F-4D97-AF65-F5344CB8AC3E}">
        <p14:creationId xmlns:p14="http://schemas.microsoft.com/office/powerpoint/2010/main" val="1830762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549C5-20C7-974B-B53B-987C8941CB0F}"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3775392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549C5-20C7-974B-B53B-987C8941CB0F}"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1053938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7"/>
            <a:ext cx="8520600" cy="7636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6217621"/>
            <a:ext cx="548700" cy="5248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194710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600200"/>
            <a:ext cx="6367800" cy="54544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6217621"/>
            <a:ext cx="548700" cy="5248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039200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549C5-20C7-974B-B53B-987C8941CB0F}"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340513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5549C5-20C7-974B-B53B-987C8941CB0F}"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extLst>
      <p:ext uri="{BB962C8B-B14F-4D97-AF65-F5344CB8AC3E}">
        <p14:creationId xmlns:p14="http://schemas.microsoft.com/office/powerpoint/2010/main" val="1839651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5549C5-20C7-974B-B53B-987C8941CB0F}"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1117202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5549C5-20C7-974B-B53B-987C8941CB0F}" type="datetimeFigureOut">
              <a:rPr lang="en-US" smtClean="0"/>
              <a:t>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3667540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5549C5-20C7-974B-B53B-987C8941CB0F}" type="datetimeFigureOut">
              <a:rPr lang="en-US" smtClean="0"/>
              <a:t>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1480081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5549C5-20C7-974B-B53B-987C8941CB0F}" type="datetimeFigureOut">
              <a:rPr lang="en-US" smtClean="0"/>
              <a:t>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4163202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5549C5-20C7-974B-B53B-987C8941CB0F}"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3694667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5549C5-20C7-974B-B53B-987C8941CB0F}"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4284B-17E1-F743-8832-1BCFB6CE0F6C}" type="slidenum">
              <a:rPr lang="en-US" smtClean="0"/>
              <a:t>‹#›</a:t>
            </a:fld>
            <a:endParaRPr lang="en-US"/>
          </a:p>
        </p:txBody>
      </p:sp>
    </p:spTree>
    <p:extLst>
      <p:ext uri="{BB962C8B-B14F-4D97-AF65-F5344CB8AC3E}">
        <p14:creationId xmlns:p14="http://schemas.microsoft.com/office/powerpoint/2010/main" val="89928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549C5-20C7-974B-B53B-987C8941CB0F}" type="datetimeFigureOut">
              <a:rPr lang="en-US" smtClean="0"/>
              <a:pPr/>
              <a:t>2/7/17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14284B-17E1-F743-8832-1BCFB6CE0F6C}" type="slidenum">
              <a:rPr lang="en-US" smtClean="0"/>
              <a:pPr/>
              <a:t>‹#›</a:t>
            </a:fld>
            <a:endParaRPr lang="en-US" dirty="0"/>
          </a:p>
        </p:txBody>
      </p:sp>
    </p:spTree>
    <p:extLst>
      <p:ext uri="{BB962C8B-B14F-4D97-AF65-F5344CB8AC3E}">
        <p14:creationId xmlns:p14="http://schemas.microsoft.com/office/powerpoint/2010/main" val="131891383"/>
      </p:ext>
    </p:extLst>
  </p:cSld>
  <p:clrMap bg1="lt1" tx1="dk1" bg2="lt2" tx2="dk2" accent1="accent1" accent2="accent2" accent3="accent3" accent4="accent4" accent5="accent5" accent6="accent6" hlink="hlink" folHlink="folHlink"/>
  <p:sldLayoutIdLst>
    <p:sldLayoutId id="2147484044"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 id="2147484055" r:id="rId12"/>
    <p:sldLayoutId id="2147484056"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442575"/>
            <a:ext cx="7772400" cy="1470025"/>
          </a:xfrm>
        </p:spPr>
        <p:txBody>
          <a:bodyPr/>
          <a:lstStyle/>
          <a:p>
            <a:r>
              <a:rPr lang="en-US" dirty="0" smtClean="0"/>
              <a:t>State of the Academic Senate</a:t>
            </a:r>
            <a:endParaRPr lang="en-US" dirty="0"/>
          </a:p>
        </p:txBody>
      </p:sp>
      <p:sp>
        <p:nvSpPr>
          <p:cNvPr id="3" name="Subtitle 2"/>
          <p:cNvSpPr>
            <a:spLocks noGrp="1"/>
          </p:cNvSpPr>
          <p:nvPr>
            <p:ph type="subTitle" idx="1"/>
          </p:nvPr>
        </p:nvSpPr>
        <p:spPr/>
        <p:txBody>
          <a:bodyPr/>
          <a:lstStyle/>
          <a:p>
            <a:r>
              <a:rPr lang="en-US" dirty="0" err="1" smtClean="0">
                <a:solidFill>
                  <a:srgbClr val="0000FF"/>
                </a:solidFill>
              </a:rPr>
              <a:t>Gavilan</a:t>
            </a:r>
            <a:r>
              <a:rPr lang="en-US" dirty="0" smtClean="0">
                <a:solidFill>
                  <a:srgbClr val="0000FF"/>
                </a:solidFill>
              </a:rPr>
              <a:t> College, 2017</a:t>
            </a:r>
            <a:endParaRPr lang="en-US" dirty="0">
              <a:solidFill>
                <a:srgbClr val="0000FF"/>
              </a:solidFill>
            </a:endParaRPr>
          </a:p>
        </p:txBody>
      </p:sp>
    </p:spTree>
    <p:extLst>
      <p:ext uri="{BB962C8B-B14F-4D97-AF65-F5344CB8AC3E}">
        <p14:creationId xmlns:p14="http://schemas.microsoft.com/office/powerpoint/2010/main" val="12207109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90000"/>
              </a:lnSpc>
            </a:pPr>
            <a:r>
              <a:rPr lang="en-US" sz="2800" b="1" dirty="0" smtClean="0">
                <a:solidFill>
                  <a:schemeClr val="accent4">
                    <a:lumMod val="75000"/>
                  </a:schemeClr>
                </a:solidFill>
                <a:ea typeface="MS PGothic" charset="0"/>
              </a:rPr>
              <a:t>Guidelines for Academic Senate Constitutions:</a:t>
            </a:r>
          </a:p>
          <a:p>
            <a:pPr marL="342900" lvl="1" indent="-342900">
              <a:lnSpc>
                <a:spcPct val="90000"/>
              </a:lnSpc>
              <a:buFont typeface="Arial" panose="020B0604020202020204" pitchFamily="34" charset="0"/>
              <a:buChar char="•"/>
            </a:pPr>
            <a:r>
              <a:rPr lang="en-US" sz="2400" dirty="0" smtClean="0">
                <a:solidFill>
                  <a:srgbClr val="000000"/>
                </a:solidFill>
                <a:ea typeface="MS PGothic" charset="0"/>
              </a:rPr>
              <a:t>The purpose of the senate and source of authority </a:t>
            </a:r>
          </a:p>
          <a:p>
            <a:pPr marL="342900" lvl="1" indent="-342900">
              <a:lnSpc>
                <a:spcPct val="90000"/>
              </a:lnSpc>
              <a:buFont typeface="Arial" panose="020B0604020202020204" pitchFamily="34" charset="0"/>
              <a:buChar char="•"/>
            </a:pPr>
            <a:r>
              <a:rPr lang="en-US" sz="2400" dirty="0" smtClean="0">
                <a:solidFill>
                  <a:srgbClr val="000000"/>
                </a:solidFill>
                <a:ea typeface="MS PGothic" charset="0"/>
              </a:rPr>
              <a:t>The elected officers of the senate with basic duties     </a:t>
            </a:r>
            <a:r>
              <a:rPr lang="en-US" sz="2400" b="1" dirty="0" smtClean="0">
                <a:solidFill>
                  <a:srgbClr val="FF0000"/>
                </a:solidFill>
                <a:ea typeface="MS PGothic" charset="0"/>
              </a:rPr>
              <a:t>?</a:t>
            </a:r>
            <a:r>
              <a:rPr lang="en-US" sz="2400" dirty="0" smtClean="0">
                <a:solidFill>
                  <a:srgbClr val="000000"/>
                </a:solidFill>
                <a:ea typeface="MS PGothic" charset="0"/>
              </a:rPr>
              <a:t> </a:t>
            </a:r>
          </a:p>
          <a:p>
            <a:pPr marL="342900" lvl="1" indent="-342900">
              <a:lnSpc>
                <a:spcPct val="90000"/>
              </a:lnSpc>
              <a:buFont typeface="Arial" panose="020B0604020202020204" pitchFamily="34" charset="0"/>
              <a:buChar char="•"/>
            </a:pPr>
            <a:r>
              <a:rPr lang="en-US" sz="2400" dirty="0" smtClean="0">
                <a:solidFill>
                  <a:srgbClr val="000000"/>
                </a:solidFill>
                <a:ea typeface="MS PGothic" charset="0"/>
              </a:rPr>
              <a:t>The basic organization of the senate          </a:t>
            </a:r>
            <a:r>
              <a:rPr lang="en-US" sz="2400" b="1" dirty="0" smtClean="0">
                <a:solidFill>
                  <a:srgbClr val="FF0000"/>
                </a:solidFill>
                <a:ea typeface="MS PGothic" charset="0"/>
              </a:rPr>
              <a:t>?</a:t>
            </a:r>
            <a:endParaRPr lang="en-US" sz="2400" dirty="0" smtClean="0">
              <a:solidFill>
                <a:srgbClr val="000000"/>
              </a:solidFill>
              <a:ea typeface="MS PGothic" charset="0"/>
            </a:endParaRPr>
          </a:p>
          <a:p>
            <a:pPr marL="342900" lvl="1" indent="-342900">
              <a:lnSpc>
                <a:spcPct val="90000"/>
              </a:lnSpc>
              <a:buFont typeface="Arial" panose="020B0604020202020204" pitchFamily="34" charset="0"/>
              <a:buChar char="•"/>
            </a:pPr>
            <a:r>
              <a:rPr lang="en-US" sz="2400" dirty="0" smtClean="0">
                <a:solidFill>
                  <a:srgbClr val="000000"/>
                </a:solidFill>
                <a:ea typeface="MS PGothic" charset="0"/>
              </a:rPr>
              <a:t>Process for amending (normally 2/3 vote of the full-time faculty votes cast)       </a:t>
            </a:r>
            <a:r>
              <a:rPr lang="en-US" sz="2400" b="1" dirty="0" smtClean="0">
                <a:solidFill>
                  <a:srgbClr val="FF0000"/>
                </a:solidFill>
                <a:ea typeface="MS PGothic" charset="0"/>
              </a:rPr>
              <a:t>?</a:t>
            </a:r>
            <a:endParaRPr lang="en-US" sz="2400" dirty="0" smtClean="0">
              <a:solidFill>
                <a:srgbClr val="000000"/>
              </a:solidFill>
              <a:ea typeface="MS PGothic" charset="0"/>
            </a:endParaRPr>
          </a:p>
          <a:p>
            <a:pPr marL="342900" lvl="1" indent="-342900">
              <a:lnSpc>
                <a:spcPct val="90000"/>
              </a:lnSpc>
              <a:buFont typeface="Arial" panose="020B0604020202020204" pitchFamily="34" charset="0"/>
              <a:buChar char="•"/>
            </a:pPr>
            <a:r>
              <a:rPr lang="en-US" sz="2400" dirty="0" smtClean="0">
                <a:solidFill>
                  <a:srgbClr val="000000"/>
                </a:solidFill>
                <a:ea typeface="MS PGothic" charset="0"/>
              </a:rPr>
              <a:t>Basic provisions for election (frequency, when held)     </a:t>
            </a:r>
            <a:r>
              <a:rPr lang="en-US" sz="2400" b="1" dirty="0" smtClean="0">
                <a:solidFill>
                  <a:srgbClr val="FF0000"/>
                </a:solidFill>
                <a:ea typeface="MS PGothic" charset="0"/>
              </a:rPr>
              <a:t>?</a:t>
            </a:r>
            <a:endParaRPr lang="en-US" sz="2400" dirty="0" smtClean="0">
              <a:solidFill>
                <a:srgbClr val="000000"/>
              </a:solidFill>
              <a:ea typeface="MS PGothic" charset="0"/>
            </a:endParaRPr>
          </a:p>
          <a:p>
            <a:pPr marL="342900" lvl="1" indent="-342900">
              <a:lnSpc>
                <a:spcPct val="90000"/>
              </a:lnSpc>
              <a:buFont typeface="Arial" panose="020B0604020202020204" pitchFamily="34" charset="0"/>
              <a:buChar char="•"/>
            </a:pPr>
            <a:r>
              <a:rPr lang="en-US" sz="2400" dirty="0" smtClean="0">
                <a:solidFill>
                  <a:srgbClr val="000000"/>
                </a:solidFill>
                <a:ea typeface="MS PGothic" charset="0"/>
              </a:rPr>
              <a:t>Parliamentary authority used </a:t>
            </a:r>
            <a:br>
              <a:rPr lang="en-US" sz="2400" dirty="0" smtClean="0">
                <a:solidFill>
                  <a:srgbClr val="000000"/>
                </a:solidFill>
                <a:ea typeface="MS PGothic" charset="0"/>
              </a:rPr>
            </a:br>
            <a:r>
              <a:rPr lang="en-US" sz="2400" dirty="0" smtClean="0">
                <a:solidFill>
                  <a:srgbClr val="000000"/>
                </a:solidFill>
                <a:ea typeface="MS PGothic" charset="0"/>
              </a:rPr>
              <a:t>(e.g. Robert’s Rules of Order)     -</a:t>
            </a:r>
            <a:r>
              <a:rPr lang="en-US" sz="2400" dirty="0" err="1" smtClean="0">
                <a:solidFill>
                  <a:srgbClr val="FF0000"/>
                </a:solidFill>
                <a:ea typeface="MS PGothic" charset="0"/>
              </a:rPr>
              <a:t>ish</a:t>
            </a:r>
            <a:endParaRPr lang="en-US" sz="2400" dirty="0" smtClean="0">
              <a:solidFill>
                <a:srgbClr val="FF0000"/>
              </a:solidFill>
              <a:ea typeface="MS PGothic" charset="0"/>
            </a:endParaRPr>
          </a:p>
          <a:p>
            <a:endParaRPr lang="en-US" dirty="0"/>
          </a:p>
        </p:txBody>
      </p:sp>
    </p:spTree>
    <p:extLst>
      <p:ext uri="{BB962C8B-B14F-4D97-AF65-F5344CB8AC3E}">
        <p14:creationId xmlns:p14="http://schemas.microsoft.com/office/powerpoint/2010/main" val="1210746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marL="182880" indent="-182880" eaLnBrk="1" fontAlgn="auto" hangingPunct="1">
              <a:spcAft>
                <a:spcPts val="0"/>
              </a:spcAft>
              <a:buFont typeface="Arial" pitchFamily="34" charset="0"/>
              <a:buChar char="•"/>
              <a:defRPr/>
            </a:pPr>
            <a:r>
              <a:rPr lang="en-US" sz="2800" b="1" dirty="0">
                <a:solidFill>
                  <a:srgbClr val="000000"/>
                </a:solidFill>
                <a:ea typeface="+mn-ea"/>
                <a:cs typeface="+mn-cs"/>
              </a:rPr>
              <a:t>Should not </a:t>
            </a:r>
            <a:r>
              <a:rPr lang="en-US" sz="2800" dirty="0">
                <a:solidFill>
                  <a:srgbClr val="000000"/>
                </a:solidFill>
                <a:ea typeface="+mn-ea"/>
                <a:cs typeface="+mn-cs"/>
              </a:rPr>
              <a:t>include operational </a:t>
            </a:r>
            <a:r>
              <a:rPr lang="en-US" sz="2800" dirty="0" smtClean="0">
                <a:solidFill>
                  <a:srgbClr val="000000"/>
                </a:solidFill>
                <a:ea typeface="+mn-ea"/>
                <a:cs typeface="+mn-cs"/>
              </a:rPr>
              <a:t>details, such as:</a:t>
            </a:r>
          </a:p>
          <a:p>
            <a:pPr lvl="1" indent="-182880" eaLnBrk="1" fontAlgn="auto" hangingPunct="1">
              <a:spcAft>
                <a:spcPts val="0"/>
              </a:spcAft>
              <a:buFont typeface="Arial" pitchFamily="34" charset="0"/>
              <a:buChar char="•"/>
              <a:defRPr/>
            </a:pPr>
            <a:r>
              <a:rPr lang="en-US" sz="2800" dirty="0">
                <a:solidFill>
                  <a:srgbClr val="000000"/>
                </a:solidFill>
                <a:ea typeface="+mn-ea"/>
                <a:cs typeface="+mn-cs"/>
              </a:rPr>
              <a:t>C</a:t>
            </a:r>
            <a:r>
              <a:rPr lang="en-US" sz="2800" dirty="0" smtClean="0">
                <a:solidFill>
                  <a:srgbClr val="000000"/>
                </a:solidFill>
                <a:ea typeface="+mn-ea"/>
                <a:cs typeface="+mn-cs"/>
              </a:rPr>
              <a:t>ommittee </a:t>
            </a:r>
            <a:r>
              <a:rPr lang="en-US" sz="2800" dirty="0">
                <a:solidFill>
                  <a:srgbClr val="000000"/>
                </a:solidFill>
                <a:ea typeface="+mn-ea"/>
                <a:cs typeface="+mn-cs"/>
              </a:rPr>
              <a:t>structure and </a:t>
            </a:r>
            <a:r>
              <a:rPr lang="en-US" sz="2800" dirty="0" smtClean="0">
                <a:solidFill>
                  <a:srgbClr val="000000"/>
                </a:solidFill>
                <a:ea typeface="+mn-ea"/>
                <a:cs typeface="+mn-cs"/>
              </a:rPr>
              <a:t>membership</a:t>
            </a:r>
          </a:p>
          <a:p>
            <a:pPr lvl="1" indent="-182880" eaLnBrk="1" fontAlgn="auto" hangingPunct="1">
              <a:spcAft>
                <a:spcPts val="0"/>
              </a:spcAft>
              <a:buFont typeface="Arial" pitchFamily="34" charset="0"/>
              <a:buChar char="•"/>
              <a:defRPr/>
            </a:pPr>
            <a:r>
              <a:rPr lang="en-US" sz="2800" dirty="0">
                <a:solidFill>
                  <a:srgbClr val="000000"/>
                </a:solidFill>
                <a:ea typeface="+mn-ea"/>
                <a:cs typeface="+mn-cs"/>
              </a:rPr>
              <a:t>E</a:t>
            </a:r>
            <a:r>
              <a:rPr lang="en-US" sz="2800" dirty="0" smtClean="0">
                <a:solidFill>
                  <a:srgbClr val="000000"/>
                </a:solidFill>
                <a:ea typeface="+mn-ea"/>
                <a:cs typeface="+mn-cs"/>
              </a:rPr>
              <a:t>lection procedures </a:t>
            </a:r>
          </a:p>
          <a:p>
            <a:pPr lvl="1" indent="-182880" eaLnBrk="1" fontAlgn="auto" hangingPunct="1">
              <a:spcAft>
                <a:spcPts val="0"/>
              </a:spcAft>
              <a:buFont typeface="Arial" pitchFamily="34" charset="0"/>
              <a:buChar char="•"/>
              <a:defRPr/>
            </a:pPr>
            <a:r>
              <a:rPr lang="en-US" sz="2800" dirty="0">
                <a:solidFill>
                  <a:srgbClr val="000000"/>
                </a:solidFill>
                <a:ea typeface="+mn-ea"/>
                <a:cs typeface="+mn-cs"/>
              </a:rPr>
              <a:t>F</a:t>
            </a:r>
            <a:r>
              <a:rPr lang="en-US" sz="2800" dirty="0" smtClean="0">
                <a:solidFill>
                  <a:srgbClr val="000000"/>
                </a:solidFill>
                <a:ea typeface="+mn-ea"/>
                <a:cs typeface="+mn-cs"/>
              </a:rPr>
              <a:t>illing vacancies</a:t>
            </a:r>
          </a:p>
          <a:p>
            <a:pPr lvl="1" indent="-182880" eaLnBrk="1" fontAlgn="auto" hangingPunct="1">
              <a:spcAft>
                <a:spcPts val="0"/>
              </a:spcAft>
              <a:buFont typeface="Arial" pitchFamily="34" charset="0"/>
              <a:buChar char="•"/>
              <a:defRPr/>
            </a:pPr>
            <a:r>
              <a:rPr lang="en-US" sz="2800" dirty="0" smtClean="0">
                <a:solidFill>
                  <a:srgbClr val="000000"/>
                </a:solidFill>
                <a:ea typeface="+mn-ea"/>
                <a:cs typeface="+mn-cs"/>
              </a:rPr>
              <a:t>Meeting </a:t>
            </a:r>
            <a:r>
              <a:rPr lang="en-US" sz="2800" dirty="0">
                <a:solidFill>
                  <a:srgbClr val="000000"/>
                </a:solidFill>
                <a:ea typeface="+mn-ea"/>
                <a:cs typeface="+mn-cs"/>
              </a:rPr>
              <a:t>times and </a:t>
            </a:r>
            <a:r>
              <a:rPr lang="en-US" sz="2800" dirty="0" smtClean="0">
                <a:solidFill>
                  <a:srgbClr val="000000"/>
                </a:solidFill>
                <a:ea typeface="+mn-ea"/>
                <a:cs typeface="+mn-cs"/>
              </a:rPr>
              <a:t>dates</a:t>
            </a:r>
          </a:p>
          <a:p>
            <a:pPr lvl="1" indent="-182880" eaLnBrk="1" fontAlgn="auto" hangingPunct="1">
              <a:spcAft>
                <a:spcPts val="0"/>
              </a:spcAft>
              <a:buFont typeface="Arial" pitchFamily="34" charset="0"/>
              <a:buChar char="•"/>
              <a:defRPr/>
            </a:pPr>
            <a:r>
              <a:rPr lang="en-US" sz="2800" dirty="0" smtClean="0">
                <a:solidFill>
                  <a:srgbClr val="000000"/>
                </a:solidFill>
              </a:rPr>
              <a:t>How to suspend bylaws</a:t>
            </a:r>
            <a:endParaRPr lang="en-US" sz="2800" dirty="0" smtClean="0">
              <a:solidFill>
                <a:srgbClr val="000000"/>
              </a:solidFill>
              <a:ea typeface="+mn-ea"/>
              <a:cs typeface="+mn-cs"/>
            </a:endParaRPr>
          </a:p>
          <a:p>
            <a:pPr marL="274320" lvl="1" indent="0" eaLnBrk="1" fontAlgn="auto" hangingPunct="1">
              <a:spcAft>
                <a:spcPts val="0"/>
              </a:spcAft>
              <a:buFont typeface="Arial" pitchFamily="34" charset="0"/>
              <a:buNone/>
              <a:defRPr/>
            </a:pPr>
            <a:r>
              <a:rPr lang="en-US" sz="2800" dirty="0" smtClean="0">
                <a:solidFill>
                  <a:srgbClr val="000000"/>
                </a:solidFill>
                <a:ea typeface="+mn-ea"/>
                <a:cs typeface="+mn-cs"/>
              </a:rPr>
              <a:t>These are more appropriate for </a:t>
            </a:r>
            <a:r>
              <a:rPr lang="en-US" sz="2800" u="sng" dirty="0" smtClean="0">
                <a:solidFill>
                  <a:srgbClr val="000000"/>
                </a:solidFill>
                <a:ea typeface="+mn-ea"/>
                <a:cs typeface="+mn-cs"/>
              </a:rPr>
              <a:t>bylaws</a:t>
            </a:r>
            <a:endParaRPr lang="en-US" sz="2800" u="sng" dirty="0">
              <a:solidFill>
                <a:srgbClr val="000000"/>
              </a:solidFill>
              <a:ea typeface="+mn-ea"/>
              <a:cs typeface="+mn-cs"/>
            </a:endParaRPr>
          </a:p>
        </p:txBody>
      </p:sp>
    </p:spTree>
    <p:extLst>
      <p:ext uri="{BB962C8B-B14F-4D97-AF65-F5344CB8AC3E}">
        <p14:creationId xmlns:p14="http://schemas.microsoft.com/office/powerpoint/2010/main" val="210137804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prstGeom prst="rect">
            <a:avLst/>
          </a:prstGeom>
        </p:spPr>
        <p:txBody>
          <a:bodyPr lIns="91425" tIns="91425" rIns="91425" bIns="91425" anchor="t" anchorCtr="0">
            <a:noAutofit/>
          </a:bodyPr>
          <a:lstStyle/>
          <a:p>
            <a:pPr marL="0" lvl="0" indent="0" rtl="0">
              <a:lnSpc>
                <a:spcPct val="115000"/>
              </a:lnSpc>
              <a:spcBef>
                <a:spcPts val="0"/>
              </a:spcBef>
              <a:buNone/>
            </a:pPr>
            <a:r>
              <a:rPr lang="en" b="1" dirty="0">
                <a:solidFill>
                  <a:schemeClr val="accent4">
                    <a:lumMod val="75000"/>
                  </a:schemeClr>
                </a:solidFill>
              </a:rPr>
              <a:t>Elected Officers with basic duties/Basic organization of the </a:t>
            </a:r>
            <a:r>
              <a:rPr lang="en" b="1" dirty="0" smtClean="0">
                <a:solidFill>
                  <a:schemeClr val="accent4">
                    <a:lumMod val="75000"/>
                  </a:schemeClr>
                </a:solidFill>
              </a:rPr>
              <a:t>Senate: Senate Membership</a:t>
            </a:r>
            <a:endParaRPr lang="en" b="1" dirty="0">
              <a:solidFill>
                <a:schemeClr val="accent4">
                  <a:lumMod val="75000"/>
                </a:schemeClr>
              </a:solidFill>
            </a:endParaRPr>
          </a:p>
          <a:p>
            <a:pPr lvl="0">
              <a:spcBef>
                <a:spcPts val="0"/>
              </a:spcBef>
              <a:buNone/>
            </a:pPr>
            <a:endParaRPr dirty="0"/>
          </a:p>
        </p:txBody>
      </p:sp>
      <p:sp>
        <p:nvSpPr>
          <p:cNvPr id="73" name="Shape 73"/>
          <p:cNvSpPr txBox="1">
            <a:spLocks noGrp="1"/>
          </p:cNvSpPr>
          <p:nvPr>
            <p:ph type="body" idx="1"/>
          </p:nvPr>
        </p:nvSpPr>
        <p:spPr>
          <a:xfrm>
            <a:off x="1030310" y="4121689"/>
            <a:ext cx="7260090" cy="2216689"/>
          </a:xfrm>
          <a:prstGeom prst="rect">
            <a:avLst/>
          </a:prstGeom>
        </p:spPr>
        <p:txBody>
          <a:bodyPr lIns="91425" tIns="91425" rIns="91425" bIns="91425" anchor="t" anchorCtr="0">
            <a:noAutofit/>
          </a:bodyPr>
          <a:lstStyle/>
          <a:p>
            <a:pPr marL="285750" lvl="0" indent="-285750">
              <a:spcBef>
                <a:spcPts val="0"/>
              </a:spcBef>
              <a:buFont typeface="Arial" panose="020B0604020202020204" pitchFamily="34" charset="0"/>
              <a:buChar char="•"/>
            </a:pPr>
            <a:r>
              <a:rPr lang="en" sz="2400" dirty="0">
                <a:solidFill>
                  <a:schemeClr val="tx1"/>
                </a:solidFill>
              </a:rPr>
              <a:t>Members may be full- or </a:t>
            </a:r>
            <a:r>
              <a:rPr lang="en" sz="2400" dirty="0" smtClean="0">
                <a:solidFill>
                  <a:schemeClr val="tx1"/>
                </a:solidFill>
              </a:rPr>
              <a:t>part-time</a:t>
            </a:r>
          </a:p>
          <a:p>
            <a:pPr marL="285750" lvl="0" indent="-285750">
              <a:spcBef>
                <a:spcPts val="0"/>
              </a:spcBef>
              <a:buFont typeface="Arial" panose="020B0604020202020204" pitchFamily="34" charset="0"/>
              <a:buChar char="•"/>
            </a:pPr>
            <a:r>
              <a:rPr lang="en" sz="2400" dirty="0" smtClean="0">
                <a:solidFill>
                  <a:schemeClr val="tx1"/>
                </a:solidFill>
              </a:rPr>
              <a:t>12 departments/groups named as having senate reps. Review?</a:t>
            </a:r>
            <a:br>
              <a:rPr lang="en" sz="2400" dirty="0" smtClean="0">
                <a:solidFill>
                  <a:schemeClr val="tx1"/>
                </a:solidFill>
              </a:rPr>
            </a:br>
            <a:r>
              <a:rPr lang="en-US" sz="2400" dirty="0" smtClean="0">
                <a:solidFill>
                  <a:schemeClr val="tx1"/>
                </a:solidFill>
              </a:rPr>
              <a:t>E</a:t>
            </a:r>
            <a:r>
              <a:rPr lang="en" sz="2400" dirty="0" smtClean="0">
                <a:solidFill>
                  <a:schemeClr val="tx1"/>
                </a:solidFill>
              </a:rPr>
              <a:t>.g., Vocational and Technical has one rep. Natural Science and Phys. Ed is a department.</a:t>
            </a:r>
          </a:p>
        </p:txBody>
      </p:sp>
    </p:spTree>
    <p:extLst>
      <p:ext uri="{BB962C8B-B14F-4D97-AF65-F5344CB8AC3E}">
        <p14:creationId xmlns:p14="http://schemas.microsoft.com/office/powerpoint/2010/main" val="41882276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311700" y="-25400"/>
            <a:ext cx="8520600" cy="763600"/>
          </a:xfrm>
          <a:prstGeom prst="rect">
            <a:avLst/>
          </a:prstGeom>
        </p:spPr>
        <p:txBody>
          <a:bodyPr lIns="91425" tIns="91425" rIns="91425" bIns="91425" anchor="t" anchorCtr="0">
            <a:noAutofit/>
          </a:bodyPr>
          <a:lstStyle/>
          <a:p>
            <a:pPr lvl="0">
              <a:lnSpc>
                <a:spcPct val="115000"/>
              </a:lnSpc>
            </a:pPr>
            <a:r>
              <a:rPr lang="en" sz="2400" b="1" dirty="0" smtClean="0">
                <a:solidFill>
                  <a:schemeClr val="accent4">
                    <a:lumMod val="75000"/>
                  </a:schemeClr>
                </a:solidFill>
              </a:rPr>
              <a:t>Elected Officers with basic duties/Basic organization of the Senate: Senate Membership</a:t>
            </a:r>
            <a:r>
              <a:rPr lang="en" sz="1700" dirty="0">
                <a:solidFill>
                  <a:srgbClr val="222222"/>
                </a:solidFill>
              </a:rPr>
              <a:t>	</a:t>
            </a:r>
          </a:p>
          <a:p>
            <a:pPr lvl="0">
              <a:spcBef>
                <a:spcPts val="0"/>
              </a:spcBef>
              <a:buNone/>
            </a:pPr>
            <a:endParaRPr dirty="0"/>
          </a:p>
        </p:txBody>
      </p:sp>
      <p:sp>
        <p:nvSpPr>
          <p:cNvPr id="79" name="Shape 79"/>
          <p:cNvSpPr txBox="1">
            <a:spLocks noGrp="1"/>
          </p:cNvSpPr>
          <p:nvPr>
            <p:ph type="body" idx="1"/>
          </p:nvPr>
        </p:nvSpPr>
        <p:spPr>
          <a:xfrm>
            <a:off x="311700" y="1092200"/>
            <a:ext cx="8520600" cy="4555200"/>
          </a:xfrm>
          <a:prstGeom prst="rect">
            <a:avLst/>
          </a:prstGeom>
        </p:spPr>
        <p:txBody>
          <a:bodyPr lIns="91425" tIns="91425" rIns="91425" bIns="91425" anchor="t" anchorCtr="0">
            <a:noAutofit/>
          </a:bodyPr>
          <a:lstStyle/>
          <a:p>
            <a:pPr lvl="0"/>
            <a:r>
              <a:rPr lang="en" sz="2400" b="1" dirty="0">
                <a:solidFill>
                  <a:schemeClr val="tx1"/>
                </a:solidFill>
              </a:rPr>
              <a:t>Gav constitution officers:</a:t>
            </a:r>
            <a:r>
              <a:rPr lang="en" dirty="0">
                <a:solidFill>
                  <a:schemeClr val="tx1"/>
                </a:solidFill>
              </a:rPr>
              <a:t/>
            </a:r>
            <a:br>
              <a:rPr lang="en" dirty="0">
                <a:solidFill>
                  <a:schemeClr val="tx1"/>
                </a:solidFill>
              </a:rPr>
            </a:br>
            <a:r>
              <a:rPr lang="en" sz="2400" dirty="0" smtClean="0">
                <a:solidFill>
                  <a:schemeClr val="tx1"/>
                </a:solidFill>
              </a:rPr>
              <a:t>President</a:t>
            </a:r>
            <a:r>
              <a:rPr lang="en" sz="2400" dirty="0">
                <a:solidFill>
                  <a:schemeClr val="tx1"/>
                </a:solidFill>
              </a:rPr>
              <a:t>, Vice-President, Secretary, Past President and </a:t>
            </a:r>
            <a:r>
              <a:rPr lang="en" sz="2400" dirty="0" smtClean="0">
                <a:solidFill>
                  <a:schemeClr val="tx1"/>
                </a:solidFill>
              </a:rPr>
              <a:t>“such </a:t>
            </a:r>
            <a:r>
              <a:rPr lang="en" sz="2400" dirty="0">
                <a:solidFill>
                  <a:schemeClr val="tx1"/>
                </a:solidFill>
              </a:rPr>
              <a:t>other officers </a:t>
            </a:r>
            <a:r>
              <a:rPr lang="en" sz="2400" dirty="0" smtClean="0">
                <a:solidFill>
                  <a:schemeClr val="tx1"/>
                </a:solidFill>
              </a:rPr>
              <a:t>as </a:t>
            </a:r>
            <a:r>
              <a:rPr lang="en" sz="2400" dirty="0">
                <a:solidFill>
                  <a:schemeClr val="tx1"/>
                </a:solidFill>
              </a:rPr>
              <a:t>the Academic Senate deems necessary</a:t>
            </a:r>
            <a:r>
              <a:rPr lang="en" sz="2400" dirty="0" smtClean="0">
                <a:solidFill>
                  <a:schemeClr val="tx1"/>
                </a:solidFill>
              </a:rPr>
              <a:t>.”</a:t>
            </a:r>
            <a:endParaRPr lang="en" sz="2400" dirty="0">
              <a:solidFill>
                <a:schemeClr val="tx1"/>
              </a:solidFill>
            </a:endParaRPr>
          </a:p>
          <a:p>
            <a:pPr lvl="0"/>
            <a:r>
              <a:rPr lang="en" sz="2400" dirty="0">
                <a:solidFill>
                  <a:schemeClr val="tx1"/>
                </a:solidFill>
              </a:rPr>
              <a:t>Does not really describe basic duties.</a:t>
            </a:r>
          </a:p>
          <a:p>
            <a:pPr lvl="0"/>
            <a:r>
              <a:rPr lang="en" sz="2400" dirty="0">
                <a:solidFill>
                  <a:schemeClr val="tx1"/>
                </a:solidFill>
              </a:rPr>
              <a:t>Do we want to add any officers? </a:t>
            </a:r>
            <a:r>
              <a:rPr lang="en" sz="2000" dirty="0" smtClean="0">
                <a:solidFill>
                  <a:schemeClr val="tx1"/>
                </a:solidFill>
              </a:rPr>
              <a:t>2nd </a:t>
            </a:r>
            <a:r>
              <a:rPr lang="en" sz="2000" dirty="0">
                <a:solidFill>
                  <a:schemeClr val="tx1"/>
                </a:solidFill>
              </a:rPr>
              <a:t>VP</a:t>
            </a:r>
            <a:r>
              <a:rPr lang="en" sz="2000" dirty="0" smtClean="0">
                <a:solidFill>
                  <a:schemeClr val="tx1"/>
                </a:solidFill>
              </a:rPr>
              <a:t>?</a:t>
            </a:r>
          </a:p>
          <a:p>
            <a:pPr lvl="0"/>
            <a:r>
              <a:rPr lang="en" sz="2000" dirty="0" smtClean="0">
                <a:solidFill>
                  <a:schemeClr val="tx1"/>
                </a:solidFill>
              </a:rPr>
              <a:t>Current language: </a:t>
            </a:r>
            <a:r>
              <a:rPr lang="en-US" sz="2000" dirty="0">
                <a:solidFill>
                  <a:schemeClr val="tx1"/>
                </a:solidFill>
              </a:rPr>
              <a:t>The officers shall be the President, Vice-President, Secretary, Past President and such other officers as the Academic Senate deems necessary. </a:t>
            </a:r>
            <a:r>
              <a:rPr lang="en" sz="2000" dirty="0">
                <a:solidFill>
                  <a:schemeClr val="tx1"/>
                </a:solidFill>
              </a:rPr>
              <a:t/>
            </a:r>
            <a:br>
              <a:rPr lang="en" sz="2000" dirty="0">
                <a:solidFill>
                  <a:schemeClr val="tx1"/>
                </a:solidFill>
              </a:rPr>
            </a:br>
            <a:r>
              <a:rPr lang="en" sz="2000" dirty="0">
                <a:solidFill>
                  <a:schemeClr val="tx1"/>
                </a:solidFill>
              </a:rPr>
              <a:t>       	</a:t>
            </a:r>
            <a:endParaRPr sz="2000" dirty="0">
              <a:solidFill>
                <a:schemeClr val="tx1"/>
              </a:solidFill>
            </a:endParaRPr>
          </a:p>
        </p:txBody>
      </p:sp>
    </p:spTree>
    <p:extLst>
      <p:ext uri="{BB962C8B-B14F-4D97-AF65-F5344CB8AC3E}">
        <p14:creationId xmlns:p14="http://schemas.microsoft.com/office/powerpoint/2010/main" val="18218849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 b="1" dirty="0">
                <a:solidFill>
                  <a:schemeClr val="accent4">
                    <a:lumMod val="75000"/>
                  </a:schemeClr>
                </a:solidFill>
              </a:rPr>
              <a:t>Elected Officers with basic duties/Basic organization of the </a:t>
            </a:r>
            <a:r>
              <a:rPr lang="en" b="1" dirty="0" smtClean="0">
                <a:solidFill>
                  <a:schemeClr val="accent4">
                    <a:lumMod val="75000"/>
                  </a:schemeClr>
                </a:solidFill>
              </a:rPr>
              <a:t>Senate: Comments</a:t>
            </a:r>
            <a:endParaRPr lang="en-US" b="1" dirty="0">
              <a:solidFill>
                <a:schemeClr val="accent4">
                  <a:lumMod val="75000"/>
                </a:schemeClr>
              </a:solidFill>
            </a:endParaRPr>
          </a:p>
        </p:txBody>
      </p:sp>
      <p:sp>
        <p:nvSpPr>
          <p:cNvPr id="3" name="Text Placeholder 2"/>
          <p:cNvSpPr>
            <a:spLocks noGrp="1"/>
          </p:cNvSpPr>
          <p:nvPr>
            <p:ph type="body" idx="1"/>
          </p:nvPr>
        </p:nvSpPr>
        <p:spPr>
          <a:xfrm>
            <a:off x="311700" y="2023400"/>
            <a:ext cx="8520600" cy="4555200"/>
          </a:xfrm>
        </p:spPr>
        <p:txBody>
          <a:bodyPr/>
          <a:lstStyle/>
          <a:p>
            <a:pPr marL="342900" lvl="0" indent="-342900">
              <a:buClr>
                <a:schemeClr val="dk1"/>
              </a:buClr>
              <a:buSzPct val="61111"/>
              <a:buFont typeface="Arial" panose="020B0604020202020204" pitchFamily="34" charset="0"/>
              <a:buChar char="•"/>
            </a:pPr>
            <a:r>
              <a:rPr lang="en" sz="2000" dirty="0">
                <a:solidFill>
                  <a:schemeClr val="tx1"/>
                </a:solidFill>
              </a:rPr>
              <a:t>At large senators as officers? </a:t>
            </a:r>
          </a:p>
          <a:p>
            <a:pPr marL="342900" lvl="0" indent="-342900">
              <a:buFont typeface="Arial" panose="020B0604020202020204" pitchFamily="34" charset="0"/>
              <a:buChar char="•"/>
            </a:pPr>
            <a:r>
              <a:rPr lang="en" sz="2000" dirty="0">
                <a:solidFill>
                  <a:schemeClr val="tx1"/>
                </a:solidFill>
              </a:rPr>
              <a:t>Officers full-time only?  </a:t>
            </a:r>
            <a:r>
              <a:rPr lang="en" sz="2000" dirty="0" smtClean="0">
                <a:solidFill>
                  <a:schemeClr val="tx1"/>
                </a:solidFill>
              </a:rPr>
              <a:t>Can officers also serve as departmental senators?</a:t>
            </a:r>
            <a:endParaRPr lang="en" sz="2000" dirty="0">
              <a:solidFill>
                <a:schemeClr val="tx1"/>
              </a:solidFill>
            </a:endParaRPr>
          </a:p>
          <a:p>
            <a:pPr marL="342900" lvl="0" indent="-342900">
              <a:buFont typeface="Arial" panose="020B0604020202020204" pitchFamily="34" charset="0"/>
              <a:buChar char="•"/>
            </a:pPr>
            <a:r>
              <a:rPr lang="en" sz="2000" dirty="0">
                <a:solidFill>
                  <a:schemeClr val="tx1"/>
                </a:solidFill>
              </a:rPr>
              <a:t>Other colleges have union president as ex-officio member of senate (e.g, Hartnell) </a:t>
            </a:r>
          </a:p>
          <a:p>
            <a:pPr marL="342900" lvl="0" indent="-342900">
              <a:buFont typeface="Arial" panose="020B0604020202020204" pitchFamily="34" charset="0"/>
              <a:buChar char="•"/>
            </a:pPr>
            <a:r>
              <a:rPr lang="en" sz="2000" dirty="0">
                <a:solidFill>
                  <a:schemeClr val="tx1"/>
                </a:solidFill>
              </a:rPr>
              <a:t>Senate representation of large departments: </a:t>
            </a:r>
            <a:r>
              <a:rPr lang="en" sz="2000" dirty="0" smtClean="0">
                <a:solidFill>
                  <a:schemeClr val="tx1"/>
                </a:solidFill>
              </a:rPr>
              <a:t> some </a:t>
            </a:r>
            <a:r>
              <a:rPr lang="en" sz="2000" dirty="0">
                <a:solidFill>
                  <a:schemeClr val="tx1"/>
                </a:solidFill>
              </a:rPr>
              <a:t>have provisions for additional senators after 10 FT, e.g.</a:t>
            </a:r>
          </a:p>
          <a:p>
            <a:endParaRPr lang="en-US" dirty="0"/>
          </a:p>
        </p:txBody>
      </p:sp>
    </p:spTree>
    <p:extLst>
      <p:ext uri="{BB962C8B-B14F-4D97-AF65-F5344CB8AC3E}">
        <p14:creationId xmlns:p14="http://schemas.microsoft.com/office/powerpoint/2010/main" val="245723279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prstGeom prst="rect">
            <a:avLst/>
          </a:prstGeom>
        </p:spPr>
        <p:txBody>
          <a:bodyPr lIns="91425" tIns="91425" rIns="91425" bIns="91425" anchor="t" anchorCtr="0">
            <a:noAutofit/>
          </a:bodyPr>
          <a:lstStyle/>
          <a:p>
            <a:pPr marL="0" lvl="0" indent="0" rtl="0">
              <a:lnSpc>
                <a:spcPct val="115000"/>
              </a:lnSpc>
              <a:spcBef>
                <a:spcPts val="0"/>
              </a:spcBef>
              <a:buNone/>
            </a:pPr>
            <a:r>
              <a:rPr lang="en" sz="2400" b="1" dirty="0">
                <a:solidFill>
                  <a:schemeClr val="accent4">
                    <a:lumMod val="75000"/>
                  </a:schemeClr>
                </a:solidFill>
              </a:rPr>
              <a:t>Process for amending (2/3 of faculty vote)</a:t>
            </a:r>
          </a:p>
          <a:p>
            <a:pPr lvl="0">
              <a:spcBef>
                <a:spcPts val="0"/>
              </a:spcBef>
              <a:buNone/>
            </a:pPr>
            <a:endParaRPr dirty="0"/>
          </a:p>
        </p:txBody>
      </p:sp>
      <p:sp>
        <p:nvSpPr>
          <p:cNvPr id="91" name="Shape 91"/>
          <p:cNvSpPr txBox="1">
            <a:spLocks noGrp="1"/>
          </p:cNvSpPr>
          <p:nvPr>
            <p:ph type="body" idx="1"/>
          </p:nvPr>
        </p:nvSpPr>
        <p:spPr>
          <a:prstGeom prst="rect">
            <a:avLst/>
          </a:prstGeom>
        </p:spPr>
        <p:txBody>
          <a:bodyPr lIns="91425" tIns="91425" rIns="91425" bIns="91425" anchor="t" anchorCtr="0">
            <a:noAutofit/>
          </a:bodyPr>
          <a:lstStyle/>
          <a:p>
            <a:pPr lvl="0">
              <a:spcBef>
                <a:spcPts val="0"/>
              </a:spcBef>
              <a:buClr>
                <a:schemeClr val="dk1"/>
              </a:buClr>
              <a:buSzPct val="61111"/>
              <a:buFont typeface="Arial"/>
              <a:buNone/>
            </a:pPr>
            <a:r>
              <a:rPr lang="en" sz="2400" dirty="0">
                <a:solidFill>
                  <a:schemeClr val="tx1"/>
                </a:solidFill>
              </a:rPr>
              <a:t>The constitution and/or amendments shall be adopted when ratified by a </a:t>
            </a:r>
            <a:r>
              <a:rPr lang="en" sz="2400" dirty="0">
                <a:solidFill>
                  <a:schemeClr val="tx1"/>
                </a:solidFill>
                <a:highlight>
                  <a:srgbClr val="FFFF00"/>
                </a:highlight>
              </a:rPr>
              <a:t>two-thirds majority of the full-time faculty</a:t>
            </a:r>
            <a:r>
              <a:rPr lang="en" sz="2400" dirty="0">
                <a:solidFill>
                  <a:schemeClr val="tx1"/>
                </a:solidFill>
              </a:rPr>
              <a:t> and approved by the governing board of the college. </a:t>
            </a:r>
            <a:endParaRPr lang="en" sz="2400" dirty="0" smtClean="0">
              <a:solidFill>
                <a:schemeClr val="tx1"/>
              </a:solidFill>
            </a:endParaRPr>
          </a:p>
          <a:p>
            <a:pPr lvl="0">
              <a:spcBef>
                <a:spcPts val="0"/>
              </a:spcBef>
              <a:buClr>
                <a:schemeClr val="dk1"/>
              </a:buClr>
              <a:buSzPct val="61111"/>
              <a:buFont typeface="Arial"/>
              <a:buNone/>
            </a:pPr>
            <a:r>
              <a:rPr lang="en" sz="2400" dirty="0" smtClean="0">
                <a:solidFill>
                  <a:schemeClr val="tx1"/>
                </a:solidFill>
              </a:rPr>
              <a:t>2/3 of vote, or of entire full-time faculty?  Specify that at least ___% of faculty must vote, and that it win by 2/3 majority?</a:t>
            </a:r>
            <a:endParaRPr lang="en" sz="2400" dirty="0">
              <a:solidFill>
                <a:schemeClr val="tx1"/>
              </a:solidFill>
            </a:endParaRPr>
          </a:p>
          <a:p>
            <a:pPr lvl="0">
              <a:spcBef>
                <a:spcPts val="0"/>
              </a:spcBef>
              <a:buClr>
                <a:schemeClr val="dk1"/>
              </a:buClr>
              <a:buSzPct val="61111"/>
              <a:buFont typeface="Arial"/>
              <a:buNone/>
            </a:pPr>
            <a:r>
              <a:rPr lang="en" dirty="0"/>
              <a:t>				</a:t>
            </a:r>
          </a:p>
          <a:p>
            <a:pPr lvl="0">
              <a:spcBef>
                <a:spcPts val="0"/>
              </a:spcBef>
              <a:buClr>
                <a:schemeClr val="dk1"/>
              </a:buClr>
              <a:buSzPct val="61111"/>
              <a:buFont typeface="Arial"/>
              <a:buNone/>
            </a:pPr>
            <a:r>
              <a:rPr lang="en" dirty="0"/>
              <a:t>			</a:t>
            </a:r>
          </a:p>
          <a:p>
            <a:pPr lvl="0">
              <a:spcBef>
                <a:spcPts val="0"/>
              </a:spcBef>
              <a:buClr>
                <a:schemeClr val="dk1"/>
              </a:buClr>
              <a:buSzPct val="61111"/>
              <a:buFont typeface="Arial"/>
              <a:buNone/>
            </a:pPr>
            <a:r>
              <a:rPr lang="en" dirty="0"/>
              <a:t>		</a:t>
            </a:r>
          </a:p>
          <a:p>
            <a:pPr lvl="0">
              <a:spcBef>
                <a:spcPts val="0"/>
              </a:spcBef>
              <a:buNone/>
            </a:pPr>
            <a:endParaRPr dirty="0"/>
          </a:p>
        </p:txBody>
      </p:sp>
    </p:spTree>
    <p:extLst>
      <p:ext uri="{BB962C8B-B14F-4D97-AF65-F5344CB8AC3E}">
        <p14:creationId xmlns:p14="http://schemas.microsoft.com/office/powerpoint/2010/main" val="113632716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prstGeom prst="rect">
            <a:avLst/>
          </a:prstGeom>
        </p:spPr>
        <p:txBody>
          <a:bodyPr lIns="91425" tIns="91425" rIns="91425" bIns="91425" anchor="t" anchorCtr="0">
            <a:noAutofit/>
          </a:bodyPr>
          <a:lstStyle/>
          <a:p>
            <a:pPr marL="0" lvl="0" indent="0" rtl="0">
              <a:lnSpc>
                <a:spcPct val="115000"/>
              </a:lnSpc>
              <a:spcBef>
                <a:spcPts val="0"/>
              </a:spcBef>
              <a:buNone/>
            </a:pPr>
            <a:r>
              <a:rPr lang="en" sz="2400" b="1" dirty="0">
                <a:solidFill>
                  <a:schemeClr val="accent1">
                    <a:lumMod val="75000"/>
                  </a:schemeClr>
                </a:solidFill>
              </a:rPr>
              <a:t>Basic provisions for election (frequency – when held)</a:t>
            </a:r>
          </a:p>
          <a:p>
            <a:pPr lvl="0">
              <a:spcBef>
                <a:spcPts val="0"/>
              </a:spcBef>
              <a:buNone/>
            </a:pPr>
            <a:endParaRPr dirty="0"/>
          </a:p>
        </p:txBody>
      </p:sp>
      <p:sp>
        <p:nvSpPr>
          <p:cNvPr id="97" name="Shape 97"/>
          <p:cNvSpPr txBox="1">
            <a:spLocks noGrp="1"/>
          </p:cNvSpPr>
          <p:nvPr>
            <p:ph type="body" idx="1"/>
          </p:nvPr>
        </p:nvSpPr>
        <p:spPr>
          <a:prstGeom prst="rect">
            <a:avLst/>
          </a:prstGeom>
        </p:spPr>
        <p:txBody>
          <a:bodyPr lIns="91425" tIns="91425" rIns="91425" bIns="91425" anchor="t" anchorCtr="0">
            <a:noAutofit/>
          </a:bodyPr>
          <a:lstStyle/>
          <a:p>
            <a:pPr lvl="0">
              <a:spcBef>
                <a:spcPts val="0"/>
              </a:spcBef>
              <a:buNone/>
            </a:pPr>
            <a:r>
              <a:rPr lang="en" sz="2000" dirty="0">
                <a:solidFill>
                  <a:schemeClr val="tx1"/>
                </a:solidFill>
              </a:rPr>
              <a:t>When to hold elections: spring</a:t>
            </a:r>
            <a:r>
              <a:rPr lang="en" sz="2000" dirty="0" smtClean="0">
                <a:solidFill>
                  <a:schemeClr val="tx1"/>
                </a:solidFill>
              </a:rPr>
              <a:t>? </a:t>
            </a:r>
            <a:r>
              <a:rPr lang="en-US" sz="2000" dirty="0" smtClean="0">
                <a:solidFill>
                  <a:schemeClr val="tx1"/>
                </a:solidFill>
              </a:rPr>
              <a:t>F</a:t>
            </a:r>
            <a:r>
              <a:rPr lang="en" sz="2000" dirty="0" smtClean="0">
                <a:solidFill>
                  <a:schemeClr val="tx1"/>
                </a:solidFill>
              </a:rPr>
              <a:t>all?</a:t>
            </a:r>
            <a:endParaRPr lang="en" sz="2000" dirty="0">
              <a:solidFill>
                <a:schemeClr val="tx1"/>
              </a:solidFill>
            </a:endParaRPr>
          </a:p>
          <a:p>
            <a:pPr lvl="0">
              <a:spcBef>
                <a:spcPts val="0"/>
              </a:spcBef>
              <a:buNone/>
            </a:pPr>
            <a:r>
              <a:rPr lang="en" sz="2000" dirty="0">
                <a:solidFill>
                  <a:schemeClr val="tx1"/>
                </a:solidFill>
              </a:rPr>
              <a:t>Length of terms: president, other </a:t>
            </a:r>
            <a:r>
              <a:rPr lang="en" sz="2000" dirty="0" smtClean="0">
                <a:solidFill>
                  <a:schemeClr val="tx1"/>
                </a:solidFill>
              </a:rPr>
              <a:t>officers</a:t>
            </a:r>
            <a:r>
              <a:rPr lang="en" sz="2000" dirty="0">
                <a:solidFill>
                  <a:schemeClr val="tx1"/>
                </a:solidFill>
              </a:rPr>
              <a:t> </a:t>
            </a:r>
            <a:r>
              <a:rPr lang="en" sz="2000" dirty="0" smtClean="0">
                <a:solidFill>
                  <a:schemeClr val="tx1"/>
                </a:solidFill>
              </a:rPr>
              <a:t>(currently not specified), senators (2 yrs., 1 for at large)</a:t>
            </a:r>
            <a:endParaRPr lang="en" sz="2000" dirty="0">
              <a:solidFill>
                <a:schemeClr val="tx1"/>
              </a:solidFill>
            </a:endParaRPr>
          </a:p>
          <a:p>
            <a:pPr lvl="0">
              <a:spcBef>
                <a:spcPts val="0"/>
              </a:spcBef>
              <a:buNone/>
            </a:pPr>
            <a:r>
              <a:rPr lang="en" sz="2000" dirty="0">
                <a:solidFill>
                  <a:schemeClr val="tx1"/>
                </a:solidFill>
              </a:rPr>
              <a:t>Term limits?  Bylaws vs. constitution</a:t>
            </a:r>
          </a:p>
          <a:p>
            <a:pPr lvl="0">
              <a:spcBef>
                <a:spcPts val="0"/>
              </a:spcBef>
              <a:buNone/>
            </a:pPr>
            <a:r>
              <a:rPr lang="en" sz="2000" dirty="0">
                <a:solidFill>
                  <a:schemeClr val="tx1"/>
                </a:solidFill>
              </a:rPr>
              <a:t>Many explicitly spell out start and finish dates.</a:t>
            </a:r>
          </a:p>
          <a:p>
            <a:pPr lvl="0">
              <a:spcBef>
                <a:spcPts val="0"/>
              </a:spcBef>
              <a:buNone/>
            </a:pPr>
            <a:r>
              <a:rPr lang="en" sz="2000" dirty="0">
                <a:solidFill>
                  <a:schemeClr val="tx1"/>
                </a:solidFill>
              </a:rPr>
              <a:t>Succession: past president, president-elect</a:t>
            </a:r>
          </a:p>
        </p:txBody>
      </p:sp>
    </p:spTree>
    <p:extLst>
      <p:ext uri="{BB962C8B-B14F-4D97-AF65-F5344CB8AC3E}">
        <p14:creationId xmlns:p14="http://schemas.microsoft.com/office/powerpoint/2010/main" val="188200293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prstGeom prst="rect">
            <a:avLst/>
          </a:prstGeom>
        </p:spPr>
        <p:txBody>
          <a:bodyPr lIns="91425" tIns="91425" rIns="91425" bIns="91425" anchor="t" anchorCtr="0">
            <a:noAutofit/>
          </a:bodyPr>
          <a:lstStyle/>
          <a:p>
            <a:r>
              <a:rPr lang="en-US" b="1" dirty="0">
                <a:solidFill>
                  <a:schemeClr val="accent1">
                    <a:lumMod val="75000"/>
                  </a:schemeClr>
                </a:solidFill>
              </a:rPr>
              <a:t>Common themes in other constitutions</a:t>
            </a:r>
            <a:endParaRPr lang="en-US" dirty="0">
              <a:solidFill>
                <a:schemeClr val="accent1">
                  <a:lumMod val="75000"/>
                </a:schemeClr>
              </a:solidFill>
            </a:endParaRPr>
          </a:p>
        </p:txBody>
      </p:sp>
      <p:sp>
        <p:nvSpPr>
          <p:cNvPr id="103" name="Shape 103"/>
          <p:cNvSpPr txBox="1">
            <a:spLocks noGrp="1"/>
          </p:cNvSpPr>
          <p:nvPr>
            <p:ph type="body" idx="1"/>
          </p:nvPr>
        </p:nvSpPr>
        <p:spPr>
          <a:xfrm>
            <a:off x="311700" y="2171660"/>
            <a:ext cx="8520600" cy="4555200"/>
          </a:xfrm>
          <a:prstGeom prst="rect">
            <a:avLst/>
          </a:prstGeom>
        </p:spPr>
        <p:txBody>
          <a:bodyPr lIns="91425" tIns="91425" rIns="91425" bIns="91425" anchor="t" anchorCtr="0">
            <a:noAutofit/>
          </a:bodyPr>
          <a:lstStyle/>
          <a:p>
            <a:pPr marL="285750" lvl="0" indent="-285750">
              <a:buFont typeface="Arial" panose="020B0604020202020204" pitchFamily="34" charset="0"/>
              <a:buChar char="•"/>
            </a:pPr>
            <a:r>
              <a:rPr lang="en-US" sz="2000" dirty="0" smtClean="0"/>
              <a:t>Elections </a:t>
            </a:r>
            <a:r>
              <a:rPr lang="en-US" sz="2000" dirty="0"/>
              <a:t>happen one month before the end of Spring Semester</a:t>
            </a:r>
          </a:p>
          <a:p>
            <a:pPr marL="285750" lvl="0" indent="-285750">
              <a:buFont typeface="Arial" panose="020B0604020202020204" pitchFamily="34" charset="0"/>
              <a:buChar char="•"/>
            </a:pPr>
            <a:r>
              <a:rPr lang="en-US" sz="2000" dirty="0"/>
              <a:t>New officers term start July 1</a:t>
            </a:r>
            <a:r>
              <a:rPr lang="en-US" sz="2000" baseline="30000" dirty="0"/>
              <a:t>st</a:t>
            </a:r>
            <a:endParaRPr lang="en-US" sz="2000" dirty="0"/>
          </a:p>
          <a:p>
            <a:pPr marL="285750" lvl="0" indent="-285750">
              <a:buFont typeface="Arial" panose="020B0604020202020204" pitchFamily="34" charset="0"/>
              <a:buChar char="•"/>
            </a:pPr>
            <a:r>
              <a:rPr lang="en-US" sz="2000" dirty="0"/>
              <a:t>Presidential Term is two years</a:t>
            </a:r>
          </a:p>
          <a:p>
            <a:pPr marL="285750" lvl="0" indent="-285750">
              <a:buFont typeface="Arial" panose="020B0604020202020204" pitchFamily="34" charset="0"/>
              <a:buChar char="•"/>
            </a:pPr>
            <a:r>
              <a:rPr lang="en-US" sz="2000" dirty="0"/>
              <a:t>Term limits are imposed on President</a:t>
            </a:r>
          </a:p>
          <a:p>
            <a:pPr marL="285750" lvl="0" indent="-285750">
              <a:buFont typeface="Arial" panose="020B0604020202020204" pitchFamily="34" charset="0"/>
              <a:buChar char="•"/>
            </a:pPr>
            <a:r>
              <a:rPr lang="en-US" sz="2000" dirty="0" smtClean="0"/>
              <a:t>One VP</a:t>
            </a:r>
            <a:endParaRPr lang="en-US" sz="2000" dirty="0"/>
          </a:p>
          <a:p>
            <a:pPr marL="285750" indent="-285750">
              <a:buFont typeface="Arial" panose="020B0604020202020204" pitchFamily="34" charset="0"/>
              <a:buChar char="•"/>
            </a:pPr>
            <a:r>
              <a:rPr lang="en-US" sz="2000" dirty="0"/>
              <a:t>President-elect serves a 6-month term. </a:t>
            </a:r>
            <a:r>
              <a:rPr lang="en" sz="2000" dirty="0"/>
              <a:t>	</a:t>
            </a:r>
            <a:r>
              <a:rPr lang="en" dirty="0"/>
              <a:t>			</a:t>
            </a:r>
          </a:p>
          <a:p>
            <a:pPr lvl="0">
              <a:spcBef>
                <a:spcPts val="0"/>
              </a:spcBef>
              <a:buClr>
                <a:schemeClr val="dk1"/>
              </a:buClr>
              <a:buSzPct val="61111"/>
              <a:buFont typeface="Arial"/>
              <a:buNone/>
            </a:pPr>
            <a:r>
              <a:rPr lang="en" dirty="0"/>
              <a:t>			</a:t>
            </a:r>
          </a:p>
          <a:p>
            <a:pPr lvl="0">
              <a:spcBef>
                <a:spcPts val="0"/>
              </a:spcBef>
              <a:buClr>
                <a:schemeClr val="dk1"/>
              </a:buClr>
              <a:buSzPct val="61111"/>
              <a:buFont typeface="Arial"/>
              <a:buNone/>
            </a:pPr>
            <a:r>
              <a:rPr lang="en" dirty="0"/>
              <a:t>		</a:t>
            </a:r>
          </a:p>
          <a:p>
            <a:pPr lvl="0">
              <a:spcBef>
                <a:spcPts val="0"/>
              </a:spcBef>
              <a:buNone/>
            </a:pPr>
            <a:endParaRPr dirty="0"/>
          </a:p>
        </p:txBody>
      </p:sp>
    </p:spTree>
    <p:extLst>
      <p:ext uri="{BB962C8B-B14F-4D97-AF65-F5344CB8AC3E}">
        <p14:creationId xmlns:p14="http://schemas.microsoft.com/office/powerpoint/2010/main" val="361220335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prstGeom prst="rect">
            <a:avLst/>
          </a:prstGeom>
        </p:spPr>
        <p:txBody>
          <a:bodyPr lIns="91425" tIns="91425" rIns="91425" bIns="91425" anchor="t" anchorCtr="0">
            <a:noAutofit/>
          </a:bodyPr>
          <a:lstStyle/>
          <a:p>
            <a:pPr marL="0" lvl="0" indent="0" rtl="0">
              <a:lnSpc>
                <a:spcPct val="115000"/>
              </a:lnSpc>
              <a:spcBef>
                <a:spcPts val="0"/>
              </a:spcBef>
              <a:buNone/>
            </a:pPr>
            <a:r>
              <a:rPr lang="en" sz="2400" b="1" dirty="0">
                <a:solidFill>
                  <a:schemeClr val="accent1">
                    <a:lumMod val="75000"/>
                  </a:schemeClr>
                </a:solidFill>
              </a:rPr>
              <a:t>Parliamentary authority used</a:t>
            </a:r>
          </a:p>
          <a:p>
            <a:pPr lvl="0">
              <a:spcBef>
                <a:spcPts val="0"/>
              </a:spcBef>
              <a:buNone/>
            </a:pPr>
            <a:endParaRPr dirty="0"/>
          </a:p>
        </p:txBody>
      </p:sp>
      <p:sp>
        <p:nvSpPr>
          <p:cNvPr id="109" name="Shape 109"/>
          <p:cNvSpPr txBox="1">
            <a:spLocks noGrp="1"/>
          </p:cNvSpPr>
          <p:nvPr>
            <p:ph type="body" idx="1"/>
          </p:nvPr>
        </p:nvSpPr>
        <p:spPr>
          <a:prstGeom prst="rect">
            <a:avLst/>
          </a:prstGeom>
        </p:spPr>
        <p:txBody>
          <a:bodyPr lIns="91425" tIns="91425" rIns="91425" bIns="91425" anchor="t" anchorCtr="0">
            <a:noAutofit/>
          </a:bodyPr>
          <a:lstStyle/>
          <a:p>
            <a:pPr lvl="0">
              <a:spcBef>
                <a:spcPts val="0"/>
              </a:spcBef>
              <a:buNone/>
            </a:pPr>
            <a:r>
              <a:rPr lang="en" dirty="0">
                <a:solidFill>
                  <a:schemeClr val="tx1"/>
                </a:solidFill>
              </a:rPr>
              <a:t>“Rules of Order, Revised, shall be the authority on the order of business and parliamentary procedures in both regular and special meetings.”</a:t>
            </a:r>
          </a:p>
          <a:p>
            <a:pPr lvl="0">
              <a:spcBef>
                <a:spcPts val="0"/>
              </a:spcBef>
              <a:buNone/>
            </a:pPr>
            <a:r>
              <a:rPr lang="en" dirty="0" smtClean="0">
                <a:solidFill>
                  <a:schemeClr val="tx1"/>
                </a:solidFill>
              </a:rPr>
              <a:t>Rec.: “Robert’s </a:t>
            </a:r>
            <a:r>
              <a:rPr lang="en" dirty="0">
                <a:solidFill>
                  <a:schemeClr val="tx1"/>
                </a:solidFill>
              </a:rPr>
              <a:t>Rules of Order, Newly Revised, 10th </a:t>
            </a:r>
            <a:r>
              <a:rPr lang="en" dirty="0" smtClean="0">
                <a:solidFill>
                  <a:schemeClr val="tx1"/>
                </a:solidFill>
              </a:rPr>
              <a:t>Edition”</a:t>
            </a:r>
            <a:endParaRPr lang="en" dirty="0">
              <a:solidFill>
                <a:schemeClr val="tx1"/>
              </a:solidFill>
            </a:endParaRPr>
          </a:p>
          <a:p>
            <a:pPr lvl="0">
              <a:spcBef>
                <a:spcPts val="0"/>
              </a:spcBef>
              <a:buNone/>
            </a:pPr>
            <a:endParaRPr dirty="0"/>
          </a:p>
          <a:p>
            <a:pPr lvl="0">
              <a:spcBef>
                <a:spcPts val="0"/>
              </a:spcBef>
              <a:buClr>
                <a:schemeClr val="dk1"/>
              </a:buClr>
              <a:buSzPct val="61111"/>
              <a:buFont typeface="Arial"/>
              <a:buNone/>
            </a:pPr>
            <a:r>
              <a:rPr lang="en" dirty="0"/>
              <a:t>				</a:t>
            </a:r>
          </a:p>
          <a:p>
            <a:pPr lvl="0">
              <a:spcBef>
                <a:spcPts val="0"/>
              </a:spcBef>
              <a:buClr>
                <a:schemeClr val="dk1"/>
              </a:buClr>
              <a:buSzPct val="61111"/>
              <a:buFont typeface="Arial"/>
              <a:buNone/>
            </a:pPr>
            <a:r>
              <a:rPr lang="en" dirty="0"/>
              <a:t>			</a:t>
            </a:r>
          </a:p>
          <a:p>
            <a:pPr lvl="0">
              <a:spcBef>
                <a:spcPts val="0"/>
              </a:spcBef>
              <a:buClr>
                <a:schemeClr val="dk1"/>
              </a:buClr>
              <a:buSzPct val="61111"/>
              <a:buFont typeface="Arial"/>
              <a:buNone/>
            </a:pPr>
            <a:r>
              <a:rPr lang="en" dirty="0"/>
              <a:t>		</a:t>
            </a:r>
          </a:p>
          <a:p>
            <a:pPr lvl="0">
              <a:spcBef>
                <a:spcPts val="0"/>
              </a:spcBef>
              <a:buNone/>
            </a:pPr>
            <a:endParaRPr dirty="0"/>
          </a:p>
        </p:txBody>
      </p:sp>
    </p:spTree>
    <p:extLst>
      <p:ext uri="{BB962C8B-B14F-4D97-AF65-F5344CB8AC3E}">
        <p14:creationId xmlns:p14="http://schemas.microsoft.com/office/powerpoint/2010/main" val="271050573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Title 1"/>
          <p:cNvSpPr>
            <a:spLocks noGrp="1"/>
          </p:cNvSpPr>
          <p:nvPr>
            <p:ph type="title"/>
          </p:nvPr>
        </p:nvSpPr>
        <p:spPr>
          <a:xfrm>
            <a:off x="490250" y="600200"/>
            <a:ext cx="8348950" cy="5454400"/>
          </a:xfrm>
        </p:spPr>
        <p:txBody>
          <a:bodyPr/>
          <a:lstStyle/>
          <a:p>
            <a:r>
              <a:rPr lang="en-US" sz="2400" dirty="0" smtClean="0"/>
              <a:t>“A </a:t>
            </a:r>
            <a:r>
              <a:rPr lang="en-US" sz="2400" dirty="0"/>
              <a:t>well-functioning senate inspires faculty to participate in college and </a:t>
            </a:r>
            <a:r>
              <a:rPr lang="en-US" sz="2400" dirty="0" smtClean="0"/>
              <a:t>senate committee </a:t>
            </a:r>
            <a:r>
              <a:rPr lang="en-US" sz="2400" dirty="0"/>
              <a:t>work, which creates a culture in which broad faculty involvement in college governance is the norm</a:t>
            </a:r>
            <a:r>
              <a:rPr lang="en-US" sz="2400" dirty="0" smtClean="0"/>
              <a:t>.”</a:t>
            </a:r>
            <a:r>
              <a:rPr lang="en-US" sz="2400" dirty="0"/>
              <a:t>  </a:t>
            </a:r>
            <a:r>
              <a:rPr lang="en-US" sz="2400" dirty="0" smtClean="0"/>
              <a:t/>
            </a:r>
            <a:br>
              <a:rPr lang="en-US" sz="2400" dirty="0" smtClean="0"/>
            </a:br>
            <a:r>
              <a:rPr lang="en-US" sz="2400" dirty="0"/>
              <a:t/>
            </a:r>
            <a:br>
              <a:rPr lang="en-US" sz="2400" dirty="0"/>
            </a:br>
            <a:r>
              <a:rPr lang="en-US" sz="1400" i="1" dirty="0" smtClean="0"/>
              <a:t>--</a:t>
            </a:r>
            <a:r>
              <a:rPr lang="en-US" sz="1400" i="1" dirty="0"/>
              <a:t>John </a:t>
            </a:r>
            <a:r>
              <a:rPr lang="en-US" sz="1400" i="1" dirty="0" smtClean="0"/>
              <a:t>Freitas. Let </a:t>
            </a:r>
            <a:r>
              <a:rPr lang="en-US" sz="1400" i="1" dirty="0"/>
              <a:t>Bylaws Be Bylaws: A Cautionary </a:t>
            </a:r>
            <a:r>
              <a:rPr lang="en-US" sz="1400" i="1" dirty="0" smtClean="0"/>
              <a:t>Tale about </a:t>
            </a:r>
            <a:r>
              <a:rPr lang="en-US" sz="1400" i="1" dirty="0"/>
              <a:t>Senate </a:t>
            </a:r>
            <a:r>
              <a:rPr lang="en-US" sz="1400" i="1" dirty="0" smtClean="0"/>
              <a:t>Succession</a:t>
            </a:r>
            <a:r>
              <a:rPr lang="en-US" sz="1400" i="1" dirty="0"/>
              <a:t>.</a:t>
            </a:r>
            <a:r>
              <a:rPr lang="en-US" sz="2400" i="1" dirty="0"/>
              <a:t/>
            </a:r>
            <a:br>
              <a:rPr lang="en-US" sz="2400" i="1" dirty="0"/>
            </a:br>
            <a:endParaRPr lang="en-US" sz="2400" i="1" dirty="0"/>
          </a:p>
        </p:txBody>
      </p:sp>
    </p:spTree>
    <p:extLst>
      <p:ext uri="{BB962C8B-B14F-4D97-AF65-F5344CB8AC3E}">
        <p14:creationId xmlns:p14="http://schemas.microsoft.com/office/powerpoint/2010/main" val="292057916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solidFill>
                  <a:srgbClr val="0000FF"/>
                </a:solidFill>
              </a:rPr>
              <a:t>The Senate at a Crossroad</a:t>
            </a:r>
            <a:endParaRPr lang="en-US" dirty="0">
              <a:solidFill>
                <a:srgbClr val="0000FF"/>
              </a:solidFill>
            </a:endParaRPr>
          </a:p>
        </p:txBody>
      </p:sp>
      <p:sp>
        <p:nvSpPr>
          <p:cNvPr id="3" name="Content Placeholder 2"/>
          <p:cNvSpPr>
            <a:spLocks noGrp="1"/>
          </p:cNvSpPr>
          <p:nvPr>
            <p:ph idx="1"/>
          </p:nvPr>
        </p:nvSpPr>
        <p:spPr>
          <a:xfrm>
            <a:off x="457200" y="1600200"/>
            <a:ext cx="8504848" cy="4525963"/>
          </a:xfrm>
        </p:spPr>
        <p:txBody>
          <a:bodyPr>
            <a:normAutofit fontScale="70000" lnSpcReduction="20000"/>
          </a:bodyPr>
          <a:lstStyle/>
          <a:p>
            <a:r>
              <a:rPr lang="en-US" dirty="0" smtClean="0"/>
              <a:t>The senate has been getting work done but in a limited, fragmented way which has lead to conflict, ineffective practices and disengagement, i.e. no candidates for senate officers;</a:t>
            </a:r>
          </a:p>
          <a:p>
            <a:endParaRPr lang="en-US" dirty="0" smtClean="0"/>
          </a:p>
          <a:p>
            <a:r>
              <a:rPr lang="en-US" dirty="0" smtClean="0"/>
              <a:t>The senate president needs support for day-to-day local senate needs i.e., maintaining effective communication with senate subcommittees, addressing faculty requests and concerns in specific areas, appointments to institutional committees, etc.</a:t>
            </a:r>
          </a:p>
          <a:p>
            <a:endParaRPr lang="en-US" dirty="0"/>
          </a:p>
          <a:p>
            <a:r>
              <a:rPr lang="en-US" dirty="0" smtClean="0"/>
              <a:t>Senate needs a reorganization that provides effective direction and support, i.e., senate orientation/handbook, best practices in senate representation and participation, clear lines of succession, etc.;</a:t>
            </a:r>
          </a:p>
          <a:p>
            <a:endParaRPr lang="en-US" dirty="0"/>
          </a:p>
          <a:p>
            <a:r>
              <a:rPr lang="en-US" dirty="0" smtClean="0"/>
              <a:t>Institution needs to provide adequate support to the senate and its 10+1 subcommittees and efforts.</a:t>
            </a:r>
          </a:p>
          <a:p>
            <a:endParaRPr lang="en-US" dirty="0"/>
          </a:p>
          <a:p>
            <a:endParaRPr lang="en-US" dirty="0" smtClean="0"/>
          </a:p>
          <a:p>
            <a:endParaRPr lang="en-US" dirty="0"/>
          </a:p>
        </p:txBody>
      </p:sp>
    </p:spTree>
    <p:extLst>
      <p:ext uri="{BB962C8B-B14F-4D97-AF65-F5344CB8AC3E}">
        <p14:creationId xmlns:p14="http://schemas.microsoft.com/office/powerpoint/2010/main" val="139077397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023960"/>
            <a:ext cx="8229600" cy="1143000"/>
          </a:xfrm>
        </p:spPr>
        <p:txBody>
          <a:bodyPr>
            <a:normAutofit fontScale="90000"/>
          </a:bodyPr>
          <a:lstStyle/>
          <a:p>
            <a:r>
              <a:rPr lang="en-US" sz="3600" dirty="0" smtClean="0">
                <a:solidFill>
                  <a:srgbClr val="0000FF"/>
                </a:solidFill>
              </a:rPr>
              <a:t>Senate Bylaws Research Discussion</a:t>
            </a:r>
            <a:r>
              <a:rPr lang="en-US" sz="3600" dirty="0" smtClean="0"/>
              <a:t/>
            </a:r>
            <a:br>
              <a:rPr lang="en-US" sz="3600" dirty="0" smtClean="0"/>
            </a:br>
            <a:r>
              <a:rPr lang="en-US" sz="3600" dirty="0"/>
              <a:t/>
            </a:r>
            <a:br>
              <a:rPr lang="en-US" sz="3600" dirty="0"/>
            </a:br>
            <a:r>
              <a:rPr lang="en-US" sz="3600" dirty="0" smtClean="0"/>
              <a:t>Jane </a:t>
            </a:r>
            <a:r>
              <a:rPr lang="en-US" sz="3600" dirty="0" err="1" smtClean="0"/>
              <a:t>Maringer</a:t>
            </a:r>
            <a:r>
              <a:rPr lang="en-US" sz="3600" dirty="0" smtClean="0"/>
              <a:t/>
            </a:r>
            <a:br>
              <a:rPr lang="en-US" sz="3600" dirty="0" smtClean="0"/>
            </a:br>
            <a:r>
              <a:rPr lang="en-US" sz="3600" dirty="0" smtClean="0"/>
              <a:t>r2row</a:t>
            </a:r>
            <a:endParaRPr lang="en-US" sz="3600" dirty="0"/>
          </a:p>
        </p:txBody>
      </p:sp>
    </p:spTree>
    <p:extLst>
      <p:ext uri="{BB962C8B-B14F-4D97-AF65-F5344CB8AC3E}">
        <p14:creationId xmlns:p14="http://schemas.microsoft.com/office/powerpoint/2010/main" val="81098264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smtClean="0">
                <a:solidFill>
                  <a:srgbClr val="FF6600"/>
                </a:solidFill>
                <a:ea typeface="+mj-ea"/>
                <a:cs typeface="+mj-cs"/>
              </a:rPr>
              <a:t>Bylaws</a:t>
            </a:r>
            <a:endParaRPr lang="en-US" b="1" dirty="0">
              <a:solidFill>
                <a:srgbClr val="FF6600"/>
              </a:solidFill>
              <a:ea typeface="+mj-ea"/>
              <a:cs typeface="+mj-cs"/>
            </a:endParaRPr>
          </a:p>
        </p:txBody>
      </p:sp>
      <p:sp>
        <p:nvSpPr>
          <p:cNvPr id="29698" name="Content Placeholder 2"/>
          <p:cNvSpPr>
            <a:spLocks noGrp="1"/>
          </p:cNvSpPr>
          <p:nvPr>
            <p:ph idx="1"/>
          </p:nvPr>
        </p:nvSpPr>
        <p:spPr>
          <a:xfrm>
            <a:off x="533400" y="1600200"/>
            <a:ext cx="7620000" cy="4724400"/>
          </a:xfrm>
        </p:spPr>
        <p:txBody>
          <a:bodyPr/>
          <a:lstStyle/>
          <a:p>
            <a:pPr eaLnBrk="1" hangingPunct="1"/>
            <a:r>
              <a:rPr lang="en-US" sz="2800" dirty="0">
                <a:ea typeface="MS PGothic" charset="0"/>
              </a:rPr>
              <a:t>Provide the operational structure of the senate consistent with the provisions of the constitution</a:t>
            </a:r>
          </a:p>
          <a:p>
            <a:pPr eaLnBrk="1" hangingPunct="1"/>
            <a:endParaRPr lang="en-US" sz="2800" dirty="0">
              <a:ea typeface="MS PGothic" charset="0"/>
            </a:endParaRPr>
          </a:p>
          <a:p>
            <a:pPr eaLnBrk="1" hangingPunct="1"/>
            <a:r>
              <a:rPr lang="en-US" sz="2800" dirty="0">
                <a:ea typeface="MS PGothic" charset="0"/>
              </a:rPr>
              <a:t>Approved and amended by 2/</a:t>
            </a:r>
            <a:r>
              <a:rPr lang="en-US" sz="2800" dirty="0" smtClean="0">
                <a:ea typeface="MS PGothic" charset="0"/>
              </a:rPr>
              <a:t>3</a:t>
            </a:r>
            <a:r>
              <a:rPr lang="en-US" sz="2800" dirty="0" smtClean="0">
                <a:solidFill>
                  <a:srgbClr val="FF0000"/>
                </a:solidFill>
                <a:ea typeface="MS PGothic" charset="0"/>
              </a:rPr>
              <a:t>(?)</a:t>
            </a:r>
            <a:r>
              <a:rPr lang="en-US" sz="2800" dirty="0" smtClean="0">
                <a:ea typeface="MS PGothic" charset="0"/>
              </a:rPr>
              <a:t> </a:t>
            </a:r>
            <a:r>
              <a:rPr lang="en-US" sz="2800" dirty="0">
                <a:ea typeface="MS PGothic" charset="0"/>
              </a:rPr>
              <a:t>vote of the senate, not the faculty at large</a:t>
            </a:r>
          </a:p>
          <a:p>
            <a:pPr eaLnBrk="1" hangingPunct="1"/>
            <a:endParaRPr lang="en-US" sz="2800" dirty="0">
              <a:ea typeface="MS PGothic" charset="0"/>
            </a:endParaRPr>
          </a:p>
          <a:p>
            <a:pPr eaLnBrk="1" hangingPunct="1"/>
            <a:r>
              <a:rPr lang="en-US" sz="2800" dirty="0">
                <a:ea typeface="MS PGothic" charset="0"/>
              </a:rPr>
              <a:t>Cannot supersede the constitution!!!</a:t>
            </a:r>
          </a:p>
          <a:p>
            <a:pPr lvl="1" eaLnBrk="1" hangingPunct="1"/>
            <a:endParaRPr lang="en-US" dirty="0">
              <a:ea typeface="MS PGothic" charset="0"/>
            </a:endParaRPr>
          </a:p>
        </p:txBody>
      </p:sp>
      <p:sp>
        <p:nvSpPr>
          <p:cNvPr id="4" name="Rectangle 3"/>
          <p:cNvSpPr/>
          <p:nvPr/>
        </p:nvSpPr>
        <p:spPr>
          <a:xfrm>
            <a:off x="1832993" y="6210829"/>
            <a:ext cx="4654447" cy="307777"/>
          </a:xfrm>
          <a:prstGeom prst="rect">
            <a:avLst/>
          </a:prstGeom>
        </p:spPr>
        <p:txBody>
          <a:bodyPr wrap="square">
            <a:spAutoFit/>
          </a:bodyPr>
          <a:lstStyle/>
          <a:p>
            <a:pPr algn="ctr"/>
            <a:r>
              <a:rPr lang="en-US" sz="1400" b="1" cap="all" dirty="0">
                <a:latin typeface="Arial"/>
              </a:rPr>
              <a:t>ASCCC Faculty Leadership Institute, 2016</a:t>
            </a:r>
          </a:p>
        </p:txBody>
      </p:sp>
    </p:spTree>
    <p:extLst>
      <p:ext uri="{BB962C8B-B14F-4D97-AF65-F5344CB8AC3E}">
        <p14:creationId xmlns:p14="http://schemas.microsoft.com/office/powerpoint/2010/main" val="188786521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solidFill>
                  <a:srgbClr val="FF6600"/>
                </a:solidFill>
                <a:ea typeface="+mj-ea"/>
                <a:cs typeface="Palatino Linotype"/>
              </a:rPr>
              <a:t>Bylaws</a:t>
            </a:r>
          </a:p>
        </p:txBody>
      </p:sp>
      <p:sp>
        <p:nvSpPr>
          <p:cNvPr id="30722" name="Content Placeholder 2"/>
          <p:cNvSpPr>
            <a:spLocks noGrp="1"/>
          </p:cNvSpPr>
          <p:nvPr>
            <p:ph idx="1"/>
          </p:nvPr>
        </p:nvSpPr>
        <p:spPr/>
        <p:txBody>
          <a:bodyPr>
            <a:normAutofit/>
          </a:bodyPr>
          <a:lstStyle/>
          <a:p>
            <a:pPr eaLnBrk="1" hangingPunct="1"/>
            <a:r>
              <a:rPr lang="en-US" dirty="0">
                <a:solidFill>
                  <a:srgbClr val="000000"/>
                </a:solidFill>
                <a:ea typeface="MS PGothic" charset="0"/>
              </a:rPr>
              <a:t>Should include at a minimum:</a:t>
            </a:r>
          </a:p>
          <a:p>
            <a:pPr lvl="1" eaLnBrk="1" hangingPunct="1"/>
            <a:r>
              <a:rPr lang="en-US" sz="2400" dirty="0">
                <a:solidFill>
                  <a:srgbClr val="000000"/>
                </a:solidFill>
                <a:ea typeface="MS PGothic" charset="0"/>
              </a:rPr>
              <a:t>Executive committee membership</a:t>
            </a:r>
          </a:p>
          <a:p>
            <a:pPr lvl="1" eaLnBrk="1" hangingPunct="1"/>
            <a:r>
              <a:rPr lang="en-US" sz="2400" dirty="0">
                <a:solidFill>
                  <a:srgbClr val="000000"/>
                </a:solidFill>
                <a:ea typeface="MS PGothic" charset="0"/>
              </a:rPr>
              <a:t>Committee names, membership, and process for selecting chairs and membership of committees </a:t>
            </a:r>
          </a:p>
          <a:p>
            <a:pPr lvl="1" eaLnBrk="1" hangingPunct="1"/>
            <a:r>
              <a:rPr lang="en-US" sz="2400" dirty="0">
                <a:solidFill>
                  <a:srgbClr val="000000"/>
                </a:solidFill>
                <a:ea typeface="MS PGothic" charset="0"/>
              </a:rPr>
              <a:t>Duties of officers and committee chairs</a:t>
            </a:r>
          </a:p>
          <a:p>
            <a:pPr lvl="1" eaLnBrk="1" hangingPunct="1"/>
            <a:r>
              <a:rPr lang="en-US" sz="2400" dirty="0">
                <a:solidFill>
                  <a:srgbClr val="000000"/>
                </a:solidFill>
                <a:ea typeface="MS PGothic" charset="0"/>
              </a:rPr>
              <a:t>Election procedures and filling of vacancies</a:t>
            </a:r>
          </a:p>
          <a:p>
            <a:pPr lvl="1" eaLnBrk="1" hangingPunct="1"/>
            <a:r>
              <a:rPr lang="en-US" sz="2400" dirty="0">
                <a:solidFill>
                  <a:srgbClr val="000000"/>
                </a:solidFill>
                <a:ea typeface="MS PGothic" charset="0"/>
              </a:rPr>
              <a:t>Process for amending bylaws</a:t>
            </a:r>
          </a:p>
          <a:p>
            <a:pPr lvl="1" eaLnBrk="1" hangingPunct="1"/>
            <a:r>
              <a:rPr lang="en-US" sz="2400" dirty="0">
                <a:solidFill>
                  <a:srgbClr val="000000"/>
                </a:solidFill>
                <a:ea typeface="MS PGothic" charset="0"/>
              </a:rPr>
              <a:t>Process for suspension…should be very rare and require 2/3 vote!</a:t>
            </a:r>
          </a:p>
          <a:p>
            <a:pPr lvl="1" eaLnBrk="1" hangingPunct="1"/>
            <a:r>
              <a:rPr lang="en-US" sz="2400" dirty="0">
                <a:solidFill>
                  <a:srgbClr val="000000"/>
                </a:solidFill>
                <a:ea typeface="MS PGothic" charset="0"/>
              </a:rPr>
              <a:t>Other?</a:t>
            </a:r>
          </a:p>
          <a:p>
            <a:pPr eaLnBrk="1" hangingPunct="1"/>
            <a:endParaRPr lang="en-US" dirty="0">
              <a:solidFill>
                <a:srgbClr val="000000"/>
              </a:solidFill>
              <a:ea typeface="MS PGothic" charset="0"/>
            </a:endParaRPr>
          </a:p>
        </p:txBody>
      </p:sp>
      <p:sp>
        <p:nvSpPr>
          <p:cNvPr id="4" name="Rectangle 3"/>
          <p:cNvSpPr/>
          <p:nvPr/>
        </p:nvSpPr>
        <p:spPr>
          <a:xfrm>
            <a:off x="2084581" y="6210829"/>
            <a:ext cx="4402860" cy="307777"/>
          </a:xfrm>
          <a:prstGeom prst="rect">
            <a:avLst/>
          </a:prstGeom>
        </p:spPr>
        <p:txBody>
          <a:bodyPr wrap="square">
            <a:spAutoFit/>
          </a:bodyPr>
          <a:lstStyle/>
          <a:p>
            <a:pPr algn="ctr"/>
            <a:r>
              <a:rPr lang="en-US" sz="1400" b="1" cap="all" dirty="0">
                <a:latin typeface="Arial"/>
              </a:rPr>
              <a:t>ASCCC Faculty Leadership Institute, 2016</a:t>
            </a:r>
          </a:p>
        </p:txBody>
      </p:sp>
    </p:spTree>
    <p:extLst>
      <p:ext uri="{BB962C8B-B14F-4D97-AF65-F5344CB8AC3E}">
        <p14:creationId xmlns:p14="http://schemas.microsoft.com/office/powerpoint/2010/main" val="284891659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342900" indent="-342900" algn="ctr">
              <a:buFont typeface="Arial"/>
              <a:buChar char="•"/>
            </a:pPr>
            <a:endParaRPr lang="en-US" sz="2400" dirty="0">
              <a:solidFill>
                <a:schemeClr val="tx2"/>
              </a:solidFill>
            </a:endParaRPr>
          </a:p>
        </p:txBody>
      </p:sp>
      <p:sp>
        <p:nvSpPr>
          <p:cNvPr id="2" name="Title 1"/>
          <p:cNvSpPr>
            <a:spLocks noGrp="1"/>
          </p:cNvSpPr>
          <p:nvPr>
            <p:ph type="title"/>
          </p:nvPr>
        </p:nvSpPr>
        <p:spPr>
          <a:xfrm>
            <a:off x="191686" y="981556"/>
            <a:ext cx="8495114" cy="3056262"/>
          </a:xfrm>
        </p:spPr>
        <p:txBody>
          <a:bodyPr>
            <a:normAutofit/>
          </a:bodyPr>
          <a:lstStyle/>
          <a:p>
            <a:r>
              <a:rPr lang="en-US" sz="2800" b="1" dirty="0" smtClean="0"/>
              <a:t>Current </a:t>
            </a:r>
            <a:r>
              <a:rPr lang="en-US" sz="2800" b="1" dirty="0" err="1" smtClean="0"/>
              <a:t>Gavilan</a:t>
            </a:r>
            <a:r>
              <a:rPr lang="en-US" sz="2800" b="1" dirty="0" smtClean="0"/>
              <a:t> Bylaws Language </a:t>
            </a:r>
            <a:br>
              <a:rPr lang="en-US" sz="2800" b="1" dirty="0" smtClean="0"/>
            </a:br>
            <a:r>
              <a:rPr lang="en-US" sz="2800" b="1" dirty="0" smtClean="0"/>
              <a:t>Needing Particular Attention</a:t>
            </a:r>
            <a:endParaRPr lang="en-US" sz="2800" b="1" dirty="0"/>
          </a:p>
        </p:txBody>
      </p:sp>
    </p:spTree>
    <p:extLst>
      <p:ext uri="{BB962C8B-B14F-4D97-AF65-F5344CB8AC3E}">
        <p14:creationId xmlns:p14="http://schemas.microsoft.com/office/powerpoint/2010/main" val="3353268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527135" y="371792"/>
            <a:ext cx="8194558" cy="6083718"/>
          </a:xfrm>
          <a:prstGeom prst="rect">
            <a:avLst/>
          </a:prstGeom>
        </p:spPr>
        <p:txBody>
          <a:bodyPr wrap="square">
            <a:spAutoFit/>
          </a:bodyPr>
          <a:lstStyle/>
          <a:p>
            <a:r>
              <a:rPr lang="en-US" sz="2400" b="1" baseline="30000" dirty="0" smtClean="0"/>
              <a:t>Current GAVILAN Senate Bylaws</a:t>
            </a:r>
            <a:r>
              <a:rPr lang="mr-IN" sz="2400" b="1" baseline="30000" dirty="0" smtClean="0"/>
              <a:t>…</a:t>
            </a:r>
            <a:r>
              <a:rPr lang="en-US" sz="2400" b="1" dirty="0" smtClean="0"/>
              <a:t> </a:t>
            </a:r>
            <a:endParaRPr lang="en-US" sz="2400" b="1" baseline="30000" dirty="0" smtClean="0"/>
          </a:p>
          <a:p>
            <a:endParaRPr lang="en-US" sz="4000" b="1" baseline="30000" dirty="0"/>
          </a:p>
          <a:p>
            <a:r>
              <a:rPr lang="en-US" sz="4000" b="1" baseline="30000" dirty="0" smtClean="0"/>
              <a:t>ARTICLE </a:t>
            </a:r>
            <a:r>
              <a:rPr lang="en-US" sz="4000" b="1" baseline="30000" dirty="0"/>
              <a:t>I</a:t>
            </a:r>
            <a:r>
              <a:rPr lang="en-US" sz="2400" b="1" baseline="30000" dirty="0"/>
              <a:t>:</a:t>
            </a:r>
          </a:p>
          <a:p>
            <a:r>
              <a:rPr lang="en-US" sz="2400" baseline="30000" dirty="0"/>
              <a:t>Section 1:</a:t>
            </a:r>
          </a:p>
          <a:p>
            <a:r>
              <a:rPr lang="en-US" sz="2400" b="1" baseline="30000" dirty="0"/>
              <a:t>AUTHORITY AND RESPONSIBILITIES</a:t>
            </a:r>
          </a:p>
          <a:p>
            <a:r>
              <a:rPr lang="en-US" sz="2400" baseline="30000" dirty="0"/>
              <a:t>The senate has the authority to consult collegially with and to review and recommend to the president of the college or to his/her representative with respect to the following matters and/or </a:t>
            </a:r>
            <a:r>
              <a:rPr lang="en-US" sz="2400" baseline="30000" dirty="0" smtClean="0"/>
              <a:t>policies</a:t>
            </a:r>
          </a:p>
          <a:p>
            <a:endParaRPr lang="en-US" sz="2400" baseline="30000" dirty="0"/>
          </a:p>
          <a:p>
            <a:r>
              <a:rPr lang="en-US" sz="2400" baseline="30000" dirty="0" smtClean="0"/>
              <a:t> </a:t>
            </a:r>
            <a:r>
              <a:rPr lang="en-US" sz="2400" baseline="30000" dirty="0"/>
              <a:t>re</a:t>
            </a:r>
            <a:r>
              <a:rPr lang="en-US" sz="2400" baseline="30000" dirty="0" smtClean="0"/>
              <a:t>: outlines</a:t>
            </a:r>
            <a:r>
              <a:rPr lang="en-US" sz="2400" dirty="0" smtClean="0"/>
              <a:t> 10+1 and for the +1  adds:</a:t>
            </a:r>
            <a:endParaRPr lang="en-US" sz="2400" baseline="30000" dirty="0"/>
          </a:p>
          <a:p>
            <a:endParaRPr lang="en-US" sz="2400" baseline="30000" dirty="0" smtClean="0"/>
          </a:p>
          <a:p>
            <a:endParaRPr lang="en-US" sz="2400" baseline="30000" dirty="0"/>
          </a:p>
          <a:p>
            <a:r>
              <a:rPr lang="en-US" sz="2400" baseline="30000" dirty="0" smtClean="0"/>
              <a:t>1.1.11 </a:t>
            </a:r>
            <a:r>
              <a:rPr lang="en-US" sz="2400" baseline="30000" dirty="0"/>
              <a:t>Other academic and professional matters as mutually agreed upon between the</a:t>
            </a:r>
          </a:p>
          <a:p>
            <a:r>
              <a:rPr lang="en-US" sz="2400" baseline="30000" dirty="0"/>
              <a:t>governing board and the faculty </a:t>
            </a:r>
            <a:r>
              <a:rPr lang="en-US" sz="2400" baseline="30000" dirty="0" smtClean="0"/>
              <a:t>senate</a:t>
            </a:r>
          </a:p>
          <a:p>
            <a:endParaRPr lang="en-US" sz="2400" baseline="30000" dirty="0"/>
          </a:p>
          <a:p>
            <a:r>
              <a:rPr lang="en-US" sz="2400" baseline="30000" dirty="0"/>
              <a:t>1.2 Appointments, hiring, status and assignments of teaching and non-teaching</a:t>
            </a:r>
          </a:p>
          <a:p>
            <a:r>
              <a:rPr lang="en-US" sz="2400" baseline="30000" dirty="0"/>
              <a:t>faculty.</a:t>
            </a:r>
          </a:p>
          <a:p>
            <a:r>
              <a:rPr lang="en-US" sz="2400" baseline="30000" dirty="0"/>
              <a:t>1.3 Criteria for and the establishment, organization and continuance of</a:t>
            </a:r>
          </a:p>
          <a:p>
            <a:r>
              <a:rPr lang="en-US" sz="2400" baseline="30000" dirty="0"/>
              <a:t>departments.</a:t>
            </a:r>
          </a:p>
          <a:p>
            <a:r>
              <a:rPr lang="en-US" sz="2400" baseline="30000" dirty="0"/>
              <a:t>1.4 Student affairs and activities</a:t>
            </a:r>
          </a:p>
          <a:p>
            <a:r>
              <a:rPr lang="en-US" sz="2400" baseline="30000" dirty="0"/>
              <a:t>1.5 Academic freedom</a:t>
            </a:r>
          </a:p>
          <a:p>
            <a:r>
              <a:rPr lang="en-US" sz="2400" baseline="30000" dirty="0"/>
              <a:t>1.6 Shared governance as outlined by AB 1725 and other statutes.</a:t>
            </a:r>
            <a:endParaRPr lang="en-US" sz="2400" dirty="0"/>
          </a:p>
        </p:txBody>
      </p:sp>
    </p:spTree>
    <p:extLst>
      <p:ext uri="{BB962C8B-B14F-4D97-AF65-F5344CB8AC3E}">
        <p14:creationId xmlns:p14="http://schemas.microsoft.com/office/powerpoint/2010/main" val="27049274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i="1" dirty="0" smtClean="0">
                <a:solidFill>
                  <a:schemeClr val="tx2"/>
                </a:solidFill>
              </a:rPr>
              <a:t>This will depend on the constitution (officer organization) and subsequently the bylaws can establish the duties/support</a:t>
            </a:r>
            <a:endParaRPr lang="en-US" sz="2400" i="1" dirty="0">
              <a:solidFill>
                <a:schemeClr val="tx2"/>
              </a:solidFill>
            </a:endParaRPr>
          </a:p>
        </p:txBody>
      </p:sp>
      <p:sp>
        <p:nvSpPr>
          <p:cNvPr id="2" name="Title 1"/>
          <p:cNvSpPr>
            <a:spLocks noGrp="1"/>
          </p:cNvSpPr>
          <p:nvPr>
            <p:ph type="title"/>
          </p:nvPr>
        </p:nvSpPr>
        <p:spPr>
          <a:xfrm>
            <a:off x="457200" y="2023960"/>
            <a:ext cx="8229600" cy="1143000"/>
          </a:xfrm>
        </p:spPr>
        <p:txBody>
          <a:bodyPr>
            <a:normAutofit fontScale="90000"/>
          </a:bodyPr>
          <a:lstStyle/>
          <a:p>
            <a:r>
              <a:rPr lang="en-US" sz="3200" b="1" dirty="0"/>
              <a:t>ARTICLE II: </a:t>
            </a:r>
            <a:r>
              <a:rPr lang="en-US" sz="3200" b="1" dirty="0" smtClean="0"/>
              <a:t/>
            </a:r>
            <a:br>
              <a:rPr lang="en-US" sz="3200" b="1" dirty="0" smtClean="0"/>
            </a:br>
            <a:r>
              <a:rPr lang="en-US" sz="3200" b="1" dirty="0" smtClean="0"/>
              <a:t>DUTIES </a:t>
            </a:r>
            <a:r>
              <a:rPr lang="en-US" sz="3200" b="1" dirty="0"/>
              <a:t>OF FACULTY SENATE OFFICERS </a:t>
            </a:r>
            <a:r>
              <a:rPr lang="en-US" sz="3200" dirty="0" smtClean="0"/>
              <a:t/>
            </a:r>
            <a:br>
              <a:rPr lang="en-US" sz="3200" dirty="0" smtClean="0"/>
            </a:br>
            <a:r>
              <a:rPr lang="en-US" sz="3200" dirty="0"/>
              <a:t/>
            </a:r>
            <a:br>
              <a:rPr lang="en-US" sz="3200" dirty="0"/>
            </a:br>
            <a:endParaRPr lang="en-US" sz="3200" dirty="0"/>
          </a:p>
        </p:txBody>
      </p:sp>
    </p:spTree>
    <p:extLst>
      <p:ext uri="{BB962C8B-B14F-4D97-AF65-F5344CB8AC3E}">
        <p14:creationId xmlns:p14="http://schemas.microsoft.com/office/powerpoint/2010/main" val="790921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342900" indent="-342900" algn="ctr">
              <a:buFont typeface="Arial"/>
              <a:buChar char="•"/>
            </a:pPr>
            <a:endParaRPr lang="en-US" sz="2400" dirty="0">
              <a:solidFill>
                <a:schemeClr val="tx2"/>
              </a:solidFill>
            </a:endParaRPr>
          </a:p>
        </p:txBody>
      </p:sp>
      <p:sp>
        <p:nvSpPr>
          <p:cNvPr id="2" name="Title 1"/>
          <p:cNvSpPr>
            <a:spLocks noGrp="1"/>
          </p:cNvSpPr>
          <p:nvPr>
            <p:ph type="title"/>
          </p:nvPr>
        </p:nvSpPr>
        <p:spPr>
          <a:xfrm>
            <a:off x="457200" y="981556"/>
            <a:ext cx="8229600" cy="3056262"/>
          </a:xfrm>
        </p:spPr>
        <p:txBody>
          <a:bodyPr>
            <a:normAutofit fontScale="90000"/>
          </a:bodyPr>
          <a:lstStyle/>
          <a:p>
            <a:r>
              <a:rPr lang="en-US" sz="2800" b="1" dirty="0"/>
              <a:t>ARTICLE III: </a:t>
            </a:r>
            <a:r>
              <a:rPr lang="en-US" sz="2800" b="1" dirty="0" smtClean="0"/>
              <a:t/>
            </a:r>
            <a:br>
              <a:rPr lang="en-US" sz="2800" b="1" dirty="0" smtClean="0"/>
            </a:br>
            <a:r>
              <a:rPr lang="en-US" sz="2800" b="1" dirty="0" smtClean="0"/>
              <a:t>ELECTION </a:t>
            </a:r>
            <a:r>
              <a:rPr lang="en-US" sz="2800" b="1" dirty="0"/>
              <a:t>PROCEDUR</a:t>
            </a:r>
            <a:r>
              <a:rPr lang="en-US" sz="2800" dirty="0"/>
              <a:t>ES </a:t>
            </a:r>
            <a:r>
              <a:rPr lang="en-US" sz="2800" dirty="0" smtClean="0"/>
              <a:t/>
            </a:r>
            <a:br>
              <a:rPr lang="en-US" sz="2800" dirty="0" smtClean="0"/>
            </a:br>
            <a:r>
              <a:rPr lang="en-US" sz="2800" dirty="0"/>
              <a:t/>
            </a:r>
            <a:br>
              <a:rPr lang="en-US" sz="2800" dirty="0"/>
            </a:br>
            <a:r>
              <a:rPr lang="en-US" sz="2800" dirty="0" smtClean="0"/>
              <a:t>*</a:t>
            </a:r>
            <a:r>
              <a:rPr lang="en-US" sz="2800" i="1" dirty="0" smtClean="0">
                <a:solidFill>
                  <a:schemeClr val="tx2"/>
                </a:solidFill>
              </a:rPr>
              <a:t>Current bylaws have election procedure well defined for senators but unclear or non existent for officers.</a:t>
            </a:r>
            <a:br>
              <a:rPr lang="en-US" sz="2800" i="1" dirty="0" smtClean="0">
                <a:solidFill>
                  <a:schemeClr val="tx2"/>
                </a:solidFill>
              </a:rPr>
            </a:br>
            <a:r>
              <a:rPr lang="en-US" sz="2800" dirty="0" smtClean="0">
                <a:solidFill>
                  <a:schemeClr val="tx2"/>
                </a:solidFill>
              </a:rPr>
              <a:t/>
            </a:r>
            <a:br>
              <a:rPr lang="en-US" sz="2800" dirty="0" smtClean="0">
                <a:solidFill>
                  <a:schemeClr val="tx2"/>
                </a:solidFill>
              </a:rPr>
            </a:br>
            <a:r>
              <a:rPr lang="en-US" sz="2800" dirty="0">
                <a:solidFill>
                  <a:schemeClr val="tx2"/>
                </a:solidFill>
              </a:rPr>
              <a:t/>
            </a:r>
            <a:br>
              <a:rPr lang="en-US" sz="2800" dirty="0">
                <a:solidFill>
                  <a:schemeClr val="tx2"/>
                </a:solidFill>
              </a:rPr>
            </a:br>
            <a:endParaRPr lang="en-US" sz="2800" dirty="0"/>
          </a:p>
        </p:txBody>
      </p:sp>
    </p:spTree>
    <p:extLst>
      <p:ext uri="{BB962C8B-B14F-4D97-AF65-F5344CB8AC3E}">
        <p14:creationId xmlns:p14="http://schemas.microsoft.com/office/powerpoint/2010/main" val="33116587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342900" indent="-342900" algn="ctr">
              <a:buFont typeface="Arial"/>
              <a:buChar char="•"/>
            </a:pPr>
            <a:endParaRPr lang="en-US" sz="2400" dirty="0">
              <a:solidFill>
                <a:schemeClr val="tx2"/>
              </a:solidFill>
            </a:endParaRPr>
          </a:p>
        </p:txBody>
      </p:sp>
      <p:sp>
        <p:nvSpPr>
          <p:cNvPr id="2" name="Title 1"/>
          <p:cNvSpPr>
            <a:spLocks noGrp="1"/>
          </p:cNvSpPr>
          <p:nvPr>
            <p:ph type="title"/>
          </p:nvPr>
        </p:nvSpPr>
        <p:spPr>
          <a:xfrm>
            <a:off x="457200" y="981556"/>
            <a:ext cx="8229600" cy="5416648"/>
          </a:xfrm>
        </p:spPr>
        <p:txBody>
          <a:bodyPr>
            <a:normAutofit/>
          </a:bodyPr>
          <a:lstStyle/>
          <a:p>
            <a:r>
              <a:rPr lang="en-US" sz="2800" b="1" dirty="0" smtClean="0"/>
              <a:t>ARTICLE VI: COMMITTEES</a:t>
            </a:r>
            <a:br>
              <a:rPr lang="en-US" sz="2800" b="1" dirty="0" smtClean="0"/>
            </a:br>
            <a:r>
              <a:rPr lang="en-US" sz="2800" b="1" dirty="0" smtClean="0"/>
              <a:t>SECTION 1: </a:t>
            </a:r>
            <a:r>
              <a:rPr lang="en-US" sz="2800" dirty="0" smtClean="0"/>
              <a:t/>
            </a:r>
            <a:br>
              <a:rPr lang="en-US" sz="2800" dirty="0" smtClean="0"/>
            </a:br>
            <a:r>
              <a:rPr lang="en-US" sz="2800" dirty="0" smtClean="0"/>
              <a:t/>
            </a:r>
            <a:br>
              <a:rPr lang="en-US" sz="2800" dirty="0" smtClean="0"/>
            </a:br>
            <a:r>
              <a:rPr lang="en-US" sz="2400" dirty="0" smtClean="0"/>
              <a:t>Standing </a:t>
            </a:r>
            <a:r>
              <a:rPr lang="en-US" sz="2400" dirty="0"/>
              <a:t>and ad hoc committees shall be established as the need arises and with the approval of the senate. </a:t>
            </a:r>
            <a:br>
              <a:rPr lang="en-US" sz="2400" dirty="0"/>
            </a:br>
            <a:r>
              <a:rPr lang="en-US" sz="2400" dirty="0" smtClean="0"/>
              <a:t/>
            </a:r>
            <a:br>
              <a:rPr lang="en-US" sz="2400" dirty="0" smtClean="0"/>
            </a:br>
            <a:r>
              <a:rPr lang="en-US" sz="2400" i="1" dirty="0" smtClean="0"/>
              <a:t>This section can/should elaborate the official standing committees for the senate and how subcommittees, workgroups and taskforces are to be formed.</a:t>
            </a:r>
            <a:r>
              <a:rPr lang="en-US" sz="2400" i="1" dirty="0"/>
              <a:t/>
            </a:r>
            <a:br>
              <a:rPr lang="en-US" sz="2400" i="1" dirty="0"/>
            </a:br>
            <a:r>
              <a:rPr lang="en-US" sz="2400" i="1" dirty="0" smtClean="0"/>
              <a:t/>
            </a:r>
            <a:br>
              <a:rPr lang="en-US" sz="2400" i="1" dirty="0" smtClean="0"/>
            </a:br>
            <a:r>
              <a:rPr lang="en-US" sz="2400" i="1" dirty="0"/>
              <a:t/>
            </a:r>
            <a:br>
              <a:rPr lang="en-US" sz="2400" i="1" dirty="0"/>
            </a:br>
            <a:r>
              <a:rPr lang="en-US" sz="2000" dirty="0"/>
              <a:t/>
            </a:r>
            <a:br>
              <a:rPr lang="en-US" sz="2000" dirty="0"/>
            </a:br>
            <a:r>
              <a:rPr lang="en-US" sz="2400" dirty="0" smtClean="0"/>
              <a:t/>
            </a:r>
            <a:br>
              <a:rPr lang="en-US" sz="2400" dirty="0" smtClean="0"/>
            </a:br>
            <a:endParaRPr lang="en-US" sz="2400" dirty="0"/>
          </a:p>
        </p:txBody>
      </p:sp>
    </p:spTree>
    <p:extLst>
      <p:ext uri="{BB962C8B-B14F-4D97-AF65-F5344CB8AC3E}">
        <p14:creationId xmlns:p14="http://schemas.microsoft.com/office/powerpoint/2010/main" val="1448833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342900" indent="-342900" algn="ctr">
              <a:buFont typeface="Arial"/>
              <a:buChar char="•"/>
            </a:pPr>
            <a:endParaRPr lang="en-US" sz="2400" dirty="0">
              <a:solidFill>
                <a:schemeClr val="tx2"/>
              </a:solidFill>
            </a:endParaRPr>
          </a:p>
        </p:txBody>
      </p:sp>
      <p:sp>
        <p:nvSpPr>
          <p:cNvPr id="2" name="Title 1"/>
          <p:cNvSpPr>
            <a:spLocks noGrp="1"/>
          </p:cNvSpPr>
          <p:nvPr>
            <p:ph type="title"/>
          </p:nvPr>
        </p:nvSpPr>
        <p:spPr>
          <a:xfrm>
            <a:off x="457200" y="981556"/>
            <a:ext cx="8229600" cy="5416648"/>
          </a:xfrm>
        </p:spPr>
        <p:txBody>
          <a:bodyPr>
            <a:normAutofit/>
          </a:bodyPr>
          <a:lstStyle/>
          <a:p>
            <a:r>
              <a:rPr lang="en-US" sz="2800" b="1" dirty="0" smtClean="0"/>
              <a:t>Example Language from Other Colleges</a:t>
            </a:r>
            <a:br>
              <a:rPr lang="en-US" sz="2800" b="1" dirty="0" smtClean="0"/>
            </a:br>
            <a:r>
              <a:rPr lang="en-US" sz="2400" dirty="0"/>
              <a:t/>
            </a:r>
            <a:br>
              <a:rPr lang="en-US" sz="2400" dirty="0"/>
            </a:br>
            <a:r>
              <a:rPr lang="en-US" sz="2400" dirty="0" smtClean="0"/>
              <a:t>Academic </a:t>
            </a:r>
            <a:r>
              <a:rPr lang="en-US" sz="2400" dirty="0"/>
              <a:t>Senate Committees:</a:t>
            </a:r>
            <a:br>
              <a:rPr lang="en-US" sz="2400" dirty="0"/>
            </a:br>
            <a:r>
              <a:rPr lang="en-US" sz="2400" dirty="0"/>
              <a:t> </a:t>
            </a:r>
            <a:br>
              <a:rPr lang="en-US" sz="2400" dirty="0"/>
            </a:br>
            <a:r>
              <a:rPr lang="en-US" sz="2400" dirty="0"/>
              <a:t>A. All Academic Senate committees shall operate under the direction of the Academic Senate.</a:t>
            </a:r>
            <a:br>
              <a:rPr lang="en-US" sz="2400" dirty="0"/>
            </a:br>
            <a:r>
              <a:rPr lang="en-US" sz="2400" dirty="0"/>
              <a:t> </a:t>
            </a:r>
            <a:br>
              <a:rPr lang="en-US" sz="2400" dirty="0"/>
            </a:br>
            <a:r>
              <a:rPr lang="en-US" sz="2400" dirty="0"/>
              <a:t>B. All Academic Senate committees shall provide regular reports to the Academic Senate.</a:t>
            </a:r>
            <a:br>
              <a:rPr lang="en-US" sz="2400" dirty="0"/>
            </a:br>
            <a:r>
              <a:rPr lang="en-US" sz="2400" dirty="0"/>
              <a:t> </a:t>
            </a:r>
            <a:br>
              <a:rPr lang="en-US" sz="2400" dirty="0"/>
            </a:br>
            <a:r>
              <a:rPr lang="en-US" sz="2400" dirty="0"/>
              <a:t>C. All actions and/or recommendations originating from an Academic Senate committee must be approved by the Academic Senate before taking effect.</a:t>
            </a:r>
            <a:br>
              <a:rPr lang="en-US" sz="2400" dirty="0"/>
            </a:br>
            <a:endParaRPr lang="en-US" sz="2400" dirty="0"/>
          </a:p>
        </p:txBody>
      </p:sp>
    </p:spTree>
    <p:extLst>
      <p:ext uri="{BB962C8B-B14F-4D97-AF65-F5344CB8AC3E}">
        <p14:creationId xmlns:p14="http://schemas.microsoft.com/office/powerpoint/2010/main" val="40240277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p:nvSpPr>
        <p:spPr>
          <a:xfrm>
            <a:off x="1329820" y="2020328"/>
            <a:ext cx="7092364" cy="3477876"/>
          </a:xfrm>
          <a:prstGeom prst="rect">
            <a:avLst/>
          </a:prstGeom>
        </p:spPr>
        <p:txBody>
          <a:bodyPr wrap="square">
            <a:spAutoFit/>
          </a:bodyPr>
          <a:lstStyle/>
          <a:p>
            <a:r>
              <a:rPr lang="en-US" sz="2800" b="1" i="1" dirty="0"/>
              <a:t>Example from other colleges that include </a:t>
            </a:r>
            <a:r>
              <a:rPr lang="en-US" sz="2800" b="1" i="1" dirty="0" smtClean="0"/>
              <a:t>a constitution </a:t>
            </a:r>
            <a:r>
              <a:rPr lang="en-US" sz="2800" b="1" i="1" dirty="0"/>
              <a:t>for </a:t>
            </a:r>
            <a:r>
              <a:rPr lang="en-US" sz="2800" b="1" i="1" dirty="0" smtClean="0"/>
              <a:t>each committee:</a:t>
            </a:r>
            <a:r>
              <a:rPr lang="en-US" sz="2800" b="1" i="1" dirty="0"/>
              <a:t/>
            </a:r>
            <a:br>
              <a:rPr lang="en-US" sz="2800" b="1" i="1" dirty="0"/>
            </a:br>
            <a:r>
              <a:rPr lang="en-US" sz="2000" i="1" dirty="0"/>
              <a:t/>
            </a:r>
            <a:br>
              <a:rPr lang="en-US" sz="2000" i="1" dirty="0"/>
            </a:br>
            <a:r>
              <a:rPr lang="en-US" dirty="0"/>
              <a:t>Academic Senate Standing Committees:</a:t>
            </a:r>
            <a:br>
              <a:rPr lang="en-US" dirty="0"/>
            </a:br>
            <a:r>
              <a:rPr lang="en-US" dirty="0"/>
              <a:t/>
            </a:r>
            <a:br>
              <a:rPr lang="en-US" dirty="0"/>
            </a:br>
            <a:r>
              <a:rPr lang="en-US" dirty="0"/>
              <a:t> 1. Curriculum Committee</a:t>
            </a:r>
            <a:br>
              <a:rPr lang="en-US" dirty="0"/>
            </a:br>
            <a:r>
              <a:rPr lang="en-US" dirty="0"/>
              <a:t>2. Full-Time Faculty Hiring Committee</a:t>
            </a:r>
            <a:br>
              <a:rPr lang="en-US" dirty="0"/>
            </a:br>
            <a:r>
              <a:rPr lang="en-US" dirty="0"/>
              <a:t>3. Faculty Professional Development and Flex Committee</a:t>
            </a:r>
            <a:br>
              <a:rPr lang="en-US" dirty="0"/>
            </a:br>
            <a:r>
              <a:rPr lang="en-US" dirty="0"/>
              <a:t>4. Outcomes and Assessment Committee</a:t>
            </a:r>
            <a:br>
              <a:rPr lang="en-US" dirty="0"/>
            </a:br>
            <a:r>
              <a:rPr lang="en-US" dirty="0"/>
              <a:t>5. Student Success Committee</a:t>
            </a:r>
            <a:br>
              <a:rPr lang="en-US" dirty="0"/>
            </a:br>
            <a:r>
              <a:rPr lang="en-US" dirty="0"/>
              <a:t>6. Distance Education Committee</a:t>
            </a:r>
          </a:p>
        </p:txBody>
      </p:sp>
    </p:spTree>
    <p:extLst>
      <p:ext uri="{BB962C8B-B14F-4D97-AF65-F5344CB8AC3E}">
        <p14:creationId xmlns:p14="http://schemas.microsoft.com/office/powerpoint/2010/main" val="790921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843" y="326370"/>
            <a:ext cx="8913378" cy="895762"/>
          </a:xfrm>
        </p:spPr>
        <p:txBody>
          <a:bodyPr>
            <a:noAutofit/>
          </a:bodyPr>
          <a:lstStyle/>
          <a:p>
            <a:r>
              <a:rPr lang="en-US" dirty="0" smtClean="0">
                <a:solidFill>
                  <a:srgbClr val="0000FF"/>
                </a:solidFill>
              </a:rPr>
              <a:t>How to Address Both the Senate</a:t>
            </a:r>
            <a:r>
              <a:rPr lang="en-US" dirty="0">
                <a:solidFill>
                  <a:srgbClr val="0000FF"/>
                </a:solidFill>
              </a:rPr>
              <a:t> </a:t>
            </a:r>
            <a:r>
              <a:rPr lang="en-US" dirty="0" smtClean="0">
                <a:solidFill>
                  <a:srgbClr val="0000FF"/>
                </a:solidFill>
              </a:rPr>
              <a:t>and Institutional Needs</a:t>
            </a:r>
            <a:endParaRPr lang="en-US" dirty="0">
              <a:solidFill>
                <a:srgbClr val="0000FF"/>
              </a:solidFill>
            </a:endParaRPr>
          </a:p>
        </p:txBody>
      </p:sp>
      <p:sp>
        <p:nvSpPr>
          <p:cNvPr id="3" name="Content Placeholder 2"/>
          <p:cNvSpPr>
            <a:spLocks noGrp="1"/>
          </p:cNvSpPr>
          <p:nvPr>
            <p:ph idx="1"/>
          </p:nvPr>
        </p:nvSpPr>
        <p:spPr>
          <a:xfrm>
            <a:off x="215645" y="1839840"/>
            <a:ext cx="8793575" cy="4525963"/>
          </a:xfrm>
        </p:spPr>
        <p:txBody>
          <a:bodyPr>
            <a:normAutofit fontScale="92500" lnSpcReduction="20000"/>
          </a:bodyPr>
          <a:lstStyle/>
          <a:p>
            <a:pPr marL="514350" indent="-514350">
              <a:buFont typeface="+mj-lt"/>
              <a:buAutoNum type="arabicPeriod"/>
            </a:pPr>
            <a:r>
              <a:rPr lang="en-US" dirty="0" smtClean="0"/>
              <a:t>Our Constitution and Bylaws are outdated, inconsistent and ineffective; modifications are needed.</a:t>
            </a:r>
          </a:p>
          <a:p>
            <a:pPr marL="514350" indent="-514350">
              <a:buFont typeface="+mj-lt"/>
              <a:buAutoNum type="arabicPeriod"/>
            </a:pPr>
            <a:endParaRPr lang="en-US" dirty="0" smtClean="0"/>
          </a:p>
          <a:p>
            <a:pPr marL="514350" indent="-514350">
              <a:buFont typeface="+mj-lt"/>
              <a:buAutoNum type="arabicPeriod"/>
            </a:pPr>
            <a:r>
              <a:rPr lang="en-US" dirty="0" smtClean="0"/>
              <a:t>Institutional support  for the senate needs to be evaluated and adjusted to fully (and directly) support the senate’s work.</a:t>
            </a:r>
          </a:p>
          <a:p>
            <a:pPr marL="514350" indent="-514350">
              <a:buFont typeface="+mj-lt"/>
              <a:buAutoNum type="arabicPeriod"/>
            </a:pPr>
            <a:endParaRPr lang="en-US" dirty="0" smtClean="0"/>
          </a:p>
          <a:p>
            <a:pPr marL="514350" indent="-514350">
              <a:buFont typeface="+mj-lt"/>
              <a:buAutoNum type="arabicPeriod"/>
            </a:pPr>
            <a:r>
              <a:rPr lang="en-US" dirty="0" smtClean="0"/>
              <a:t>Faculty leadership/participation needs to be fostered and nurtured.</a:t>
            </a:r>
          </a:p>
          <a:p>
            <a:endParaRPr lang="en-US" dirty="0"/>
          </a:p>
        </p:txBody>
      </p:sp>
    </p:spTree>
    <p:extLst>
      <p:ext uri="{BB962C8B-B14F-4D97-AF65-F5344CB8AC3E}">
        <p14:creationId xmlns:p14="http://schemas.microsoft.com/office/powerpoint/2010/main" val="38915243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p:nvSpPr>
        <p:spPr>
          <a:xfrm>
            <a:off x="1660201" y="2008346"/>
            <a:ext cx="5426781" cy="4401205"/>
          </a:xfrm>
          <a:prstGeom prst="rect">
            <a:avLst/>
          </a:prstGeom>
        </p:spPr>
        <p:txBody>
          <a:bodyPr wrap="square">
            <a:spAutoFit/>
          </a:bodyPr>
          <a:lstStyle/>
          <a:p>
            <a:r>
              <a:rPr lang="en-US" sz="2800" i="1" dirty="0" smtClean="0"/>
              <a:t>Senate </a:t>
            </a:r>
            <a:r>
              <a:rPr lang="en-US" sz="2800" i="1" dirty="0"/>
              <a:t>Steering </a:t>
            </a:r>
            <a:r>
              <a:rPr lang="en-US" sz="2800" i="1" dirty="0" smtClean="0"/>
              <a:t>Committee</a:t>
            </a:r>
            <a:r>
              <a:rPr lang="en-US" sz="2800" i="1" dirty="0" smtClean="0">
                <a:solidFill>
                  <a:schemeClr val="accent6">
                    <a:lumMod val="60000"/>
                    <a:lumOff val="40000"/>
                  </a:schemeClr>
                </a:solidFill>
              </a:rPr>
              <a:t> </a:t>
            </a:r>
            <a:r>
              <a:rPr lang="en-US" sz="2000" i="1" dirty="0" smtClean="0"/>
              <a:t>(duties)</a:t>
            </a:r>
            <a:r>
              <a:rPr lang="en-US" dirty="0" smtClean="0"/>
              <a:t>:</a:t>
            </a:r>
            <a:endParaRPr lang="en-US" dirty="0"/>
          </a:p>
          <a:p>
            <a:r>
              <a:rPr lang="en-US" dirty="0"/>
              <a:t> </a:t>
            </a:r>
          </a:p>
          <a:p>
            <a:pPr lvl="0"/>
            <a:r>
              <a:rPr lang="en-US" dirty="0" smtClean="0"/>
              <a:t>*Set </a:t>
            </a:r>
            <a:r>
              <a:rPr lang="en-US" dirty="0"/>
              <a:t>the agenda for Senate meetings</a:t>
            </a:r>
            <a:r>
              <a:rPr lang="en-US" dirty="0" smtClean="0"/>
              <a:t>.</a:t>
            </a:r>
          </a:p>
          <a:p>
            <a:pPr lvl="0"/>
            <a:r>
              <a:rPr lang="en-US" dirty="0" smtClean="0"/>
              <a:t>*Define </a:t>
            </a:r>
            <a:r>
              <a:rPr lang="en-US" dirty="0"/>
              <a:t>the goals of the Senate each year.</a:t>
            </a:r>
          </a:p>
          <a:p>
            <a:pPr lvl="0"/>
            <a:r>
              <a:rPr lang="en-US" dirty="0" smtClean="0"/>
              <a:t>*Form </a:t>
            </a:r>
            <a:r>
              <a:rPr lang="en-US" dirty="0"/>
              <a:t>and recommend membership of ad hoc committees with approval of the Senate.</a:t>
            </a:r>
          </a:p>
          <a:p>
            <a:pPr lvl="0"/>
            <a:r>
              <a:rPr lang="en-US" dirty="0" smtClean="0"/>
              <a:t>*Report </a:t>
            </a:r>
            <a:r>
              <a:rPr lang="en-US" dirty="0"/>
              <a:t>on State Senate Fall and Spring Institutes and/or Plenary Sessions.</a:t>
            </a:r>
          </a:p>
          <a:p>
            <a:pPr lvl="0"/>
            <a:r>
              <a:rPr lang="en-US" dirty="0" smtClean="0"/>
              <a:t>*Evaluate </a:t>
            </a:r>
            <a:r>
              <a:rPr lang="en-US" dirty="0"/>
              <a:t>the effectiveness of the Senate and Senate standing committees at the end of each year.</a:t>
            </a:r>
          </a:p>
          <a:p>
            <a:pPr lvl="0"/>
            <a:r>
              <a:rPr lang="en-US" dirty="0" smtClean="0"/>
              <a:t>*Review </a:t>
            </a:r>
            <a:r>
              <a:rPr lang="en-US" dirty="0"/>
              <a:t>the Senate constitution and by-laws each year.</a:t>
            </a:r>
          </a:p>
          <a:p>
            <a:pPr lvl="0"/>
            <a:r>
              <a:rPr lang="en-US" dirty="0" smtClean="0"/>
              <a:t>*During </a:t>
            </a:r>
            <a:r>
              <a:rPr lang="en-US" dirty="0"/>
              <a:t>those times of the year when the Academic Senate does not hold regular meetings, the President and Steering Committee shall be empowered to make decisions for the Senate.</a:t>
            </a:r>
          </a:p>
        </p:txBody>
      </p:sp>
      <p:sp>
        <p:nvSpPr>
          <p:cNvPr id="5" name="Title 4"/>
          <p:cNvSpPr>
            <a:spLocks noGrp="1"/>
          </p:cNvSpPr>
          <p:nvPr>
            <p:ph type="title"/>
          </p:nvPr>
        </p:nvSpPr>
        <p:spPr>
          <a:xfrm>
            <a:off x="457200" y="635027"/>
            <a:ext cx="8229600" cy="829597"/>
          </a:xfrm>
        </p:spPr>
        <p:txBody>
          <a:bodyPr>
            <a:normAutofit fontScale="90000"/>
          </a:bodyPr>
          <a:lstStyle/>
          <a:p>
            <a:r>
              <a:rPr lang="en-US" dirty="0" smtClean="0"/>
              <a:t>Ideas from Other College Bylaws For Committees</a:t>
            </a:r>
            <a:br>
              <a:rPr lang="en-US" dirty="0" smtClean="0"/>
            </a:br>
            <a:r>
              <a:rPr lang="en-US" sz="2700" i="1" dirty="0" smtClean="0"/>
              <a:t>(that may be included in the constitution)</a:t>
            </a:r>
            <a:endParaRPr lang="en-US" sz="2700" i="1" dirty="0"/>
          </a:p>
        </p:txBody>
      </p:sp>
    </p:spTree>
    <p:extLst>
      <p:ext uri="{BB962C8B-B14F-4D97-AF65-F5344CB8AC3E}">
        <p14:creationId xmlns:p14="http://schemas.microsoft.com/office/powerpoint/2010/main" val="442072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1788505" y="1600512"/>
            <a:ext cx="5337477" cy="4678204"/>
          </a:xfrm>
          <a:prstGeom prst="rect">
            <a:avLst/>
          </a:prstGeom>
        </p:spPr>
        <p:txBody>
          <a:bodyPr wrap="square">
            <a:spAutoFit/>
          </a:bodyPr>
          <a:lstStyle/>
          <a:p>
            <a:r>
              <a:rPr lang="en-US" sz="2800" dirty="0" smtClean="0"/>
              <a:t>Executive </a:t>
            </a:r>
            <a:r>
              <a:rPr lang="en-US" sz="2800" dirty="0"/>
              <a:t>Committee</a:t>
            </a:r>
            <a:r>
              <a:rPr lang="en-US" dirty="0"/>
              <a:t>:</a:t>
            </a:r>
          </a:p>
          <a:p>
            <a:pPr lvl="0"/>
            <a:endParaRPr lang="en-US" dirty="0" smtClean="0"/>
          </a:p>
          <a:p>
            <a:pPr lvl="0"/>
            <a:r>
              <a:rPr lang="en-US" dirty="0" smtClean="0"/>
              <a:t>*The </a:t>
            </a:r>
            <a:r>
              <a:rPr lang="en-US" dirty="0"/>
              <a:t>Executive Committee of the Senate shall be composed of the elected officers plus the Past-President or the President-Elect.</a:t>
            </a:r>
          </a:p>
          <a:p>
            <a:pPr lvl="0"/>
            <a:r>
              <a:rPr lang="en-US" dirty="0" smtClean="0"/>
              <a:t>*The </a:t>
            </a:r>
            <a:r>
              <a:rPr lang="en-US" dirty="0"/>
              <a:t>Executive Committee shall meet the week before each regularly scheduled Senate meeting. </a:t>
            </a:r>
            <a:endParaRPr lang="en-US" dirty="0" smtClean="0"/>
          </a:p>
          <a:p>
            <a:pPr lvl="0"/>
            <a:r>
              <a:rPr lang="en-US" dirty="0"/>
              <a:t>*</a:t>
            </a:r>
            <a:r>
              <a:rPr lang="en-US" dirty="0" smtClean="0"/>
              <a:t>The </a:t>
            </a:r>
            <a:r>
              <a:rPr lang="en-US" dirty="0"/>
              <a:t>Executive Committee will discuss Senate business and establish the general agenda for each meeting of the full Senate. </a:t>
            </a:r>
            <a:endParaRPr lang="en-US" dirty="0" smtClean="0"/>
          </a:p>
          <a:p>
            <a:pPr lvl="0"/>
            <a:r>
              <a:rPr lang="en-US" dirty="0"/>
              <a:t>*</a:t>
            </a:r>
            <a:r>
              <a:rPr lang="en-US" dirty="0" smtClean="0"/>
              <a:t>Executive </a:t>
            </a:r>
            <a:r>
              <a:rPr lang="en-US" dirty="0"/>
              <a:t>Committee meeting times shall be distributed to all Senate members and other members of the college community so that interested parties may place items on the agenda of any regularly scheduled Senate meeting.</a:t>
            </a:r>
          </a:p>
          <a:p>
            <a:endParaRPr lang="en-US" dirty="0"/>
          </a:p>
        </p:txBody>
      </p:sp>
      <p:sp>
        <p:nvSpPr>
          <p:cNvPr id="5" name="Title 4"/>
          <p:cNvSpPr>
            <a:spLocks noGrp="1"/>
          </p:cNvSpPr>
          <p:nvPr>
            <p:ph type="title"/>
          </p:nvPr>
        </p:nvSpPr>
        <p:spPr/>
        <p:txBody>
          <a:bodyPr/>
          <a:lstStyle/>
          <a:p>
            <a:r>
              <a:rPr lang="en-US" dirty="0" smtClean="0"/>
              <a:t>Another Example</a:t>
            </a:r>
            <a:endParaRPr lang="en-US" dirty="0"/>
          </a:p>
        </p:txBody>
      </p:sp>
    </p:spTree>
    <p:extLst>
      <p:ext uri="{BB962C8B-B14F-4D97-AF65-F5344CB8AC3E}">
        <p14:creationId xmlns:p14="http://schemas.microsoft.com/office/powerpoint/2010/main" val="7909214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207610" y="2215933"/>
            <a:ext cx="8479190" cy="3693319"/>
          </a:xfrm>
          <a:prstGeom prst="rect">
            <a:avLst/>
          </a:prstGeom>
        </p:spPr>
        <p:txBody>
          <a:bodyPr wrap="square">
            <a:spAutoFit/>
          </a:bodyPr>
          <a:lstStyle/>
          <a:p>
            <a:r>
              <a:rPr lang="en-US" dirty="0" smtClean="0"/>
              <a:t>(Our bylaws currently don’t have any guidance)</a:t>
            </a:r>
          </a:p>
          <a:p>
            <a:endParaRPr lang="en-US" dirty="0"/>
          </a:p>
          <a:p>
            <a:endParaRPr lang="en-US" dirty="0" smtClean="0"/>
          </a:p>
          <a:p>
            <a:r>
              <a:rPr lang="en-US" i="1" dirty="0" smtClean="0"/>
              <a:t>From our research</a:t>
            </a:r>
            <a:r>
              <a:rPr lang="mr-IN" i="1" dirty="0" smtClean="0"/>
              <a:t>…</a:t>
            </a:r>
            <a:endParaRPr lang="en-US" i="1" dirty="0" smtClean="0"/>
          </a:p>
          <a:p>
            <a:endParaRPr lang="en-US" i="1" dirty="0"/>
          </a:p>
          <a:p>
            <a:r>
              <a:rPr lang="en-US" i="1" dirty="0" smtClean="0"/>
              <a:t>Academic </a:t>
            </a:r>
            <a:r>
              <a:rPr lang="en-US" i="1" dirty="0"/>
              <a:t>Senate Resolution Process</a:t>
            </a:r>
          </a:p>
          <a:p>
            <a:r>
              <a:rPr lang="en-US" i="1" dirty="0"/>
              <a:t> </a:t>
            </a:r>
          </a:p>
          <a:p>
            <a:r>
              <a:rPr lang="en-US" i="1" dirty="0"/>
              <a:t>The Board of Trustees agrees to rely primarily upon the policy and procedural recommendations of </a:t>
            </a:r>
            <a:r>
              <a:rPr lang="en-US" i="1" dirty="0" smtClean="0"/>
              <a:t>the </a:t>
            </a:r>
            <a:r>
              <a:rPr lang="en-US" i="1" dirty="0"/>
              <a:t>Senate for the following matters</a:t>
            </a:r>
            <a:r>
              <a:rPr lang="en-US" i="1" dirty="0" smtClean="0"/>
              <a:t>: </a:t>
            </a:r>
          </a:p>
          <a:p>
            <a:endParaRPr lang="en-US" i="1" dirty="0"/>
          </a:p>
          <a:p>
            <a:r>
              <a:rPr lang="en-US" i="1" dirty="0" smtClean="0"/>
              <a:t>(this can be taken from our existing </a:t>
            </a:r>
            <a:r>
              <a:rPr lang="en-US" i="1" dirty="0" err="1" smtClean="0"/>
              <a:t>Gavilan</a:t>
            </a:r>
            <a:r>
              <a:rPr lang="en-US" i="1" dirty="0" smtClean="0"/>
              <a:t> BP/APs)</a:t>
            </a:r>
            <a:endParaRPr lang="en-US" i="1" dirty="0"/>
          </a:p>
          <a:p>
            <a:r>
              <a:rPr lang="en-US" i="1" dirty="0"/>
              <a:t> </a:t>
            </a:r>
          </a:p>
          <a:p>
            <a:endParaRPr lang="en-US" i="1" dirty="0"/>
          </a:p>
        </p:txBody>
      </p:sp>
      <p:sp>
        <p:nvSpPr>
          <p:cNvPr id="5" name="Title 4"/>
          <p:cNvSpPr>
            <a:spLocks noGrp="1"/>
          </p:cNvSpPr>
          <p:nvPr>
            <p:ph type="title"/>
          </p:nvPr>
        </p:nvSpPr>
        <p:spPr/>
        <p:txBody>
          <a:bodyPr/>
          <a:lstStyle/>
          <a:p>
            <a:r>
              <a:rPr lang="en-US" dirty="0" smtClean="0"/>
              <a:t>Resolution Writing and Authority</a:t>
            </a:r>
            <a:endParaRPr lang="en-US" dirty="0"/>
          </a:p>
        </p:txBody>
      </p:sp>
    </p:spTree>
    <p:extLst>
      <p:ext uri="{BB962C8B-B14F-4D97-AF65-F5344CB8AC3E}">
        <p14:creationId xmlns:p14="http://schemas.microsoft.com/office/powerpoint/2010/main" val="7909214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023960"/>
            <a:ext cx="8229600" cy="1143000"/>
          </a:xfrm>
        </p:spPr>
        <p:txBody>
          <a:bodyPr>
            <a:normAutofit fontScale="90000"/>
          </a:bodyPr>
          <a:lstStyle/>
          <a:p>
            <a:r>
              <a:rPr lang="en-US" sz="3600" dirty="0" smtClean="0">
                <a:solidFill>
                  <a:srgbClr val="0000FF"/>
                </a:solidFill>
              </a:rPr>
              <a:t>Much more can/will be proposed pending constitution </a:t>
            </a:r>
            <a:r>
              <a:rPr lang="en-US" sz="3600" dirty="0" err="1" smtClean="0">
                <a:solidFill>
                  <a:srgbClr val="0000FF"/>
                </a:solidFill>
              </a:rPr>
              <a:t>modifcation</a:t>
            </a:r>
            <a:r>
              <a:rPr lang="mr-IN" sz="3600" dirty="0" smtClean="0">
                <a:solidFill>
                  <a:srgbClr val="0000FF"/>
                </a:solidFill>
              </a:rPr>
              <a:t>…</a:t>
            </a:r>
            <a:endParaRPr lang="en-US" sz="3600" dirty="0"/>
          </a:p>
        </p:txBody>
      </p:sp>
    </p:spTree>
    <p:extLst>
      <p:ext uri="{BB962C8B-B14F-4D97-AF65-F5344CB8AC3E}">
        <p14:creationId xmlns:p14="http://schemas.microsoft.com/office/powerpoint/2010/main" val="7909214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595460"/>
            <a:ext cx="8229600" cy="1143000"/>
          </a:xfrm>
        </p:spPr>
        <p:txBody>
          <a:bodyPr>
            <a:noAutofit/>
          </a:bodyPr>
          <a:lstStyle/>
          <a:p>
            <a:pPr algn="l"/>
            <a:r>
              <a:rPr lang="en-US" sz="3200" b="1" u="sng" dirty="0" smtClean="0">
                <a:solidFill>
                  <a:srgbClr val="0000FF"/>
                </a:solidFill>
              </a:rPr>
              <a:t>Next Steps</a:t>
            </a:r>
            <a:br>
              <a:rPr lang="en-US" sz="3200" b="1" u="sng" dirty="0" smtClean="0">
                <a:solidFill>
                  <a:srgbClr val="0000FF"/>
                </a:solidFill>
              </a:rPr>
            </a:br>
            <a:r>
              <a:rPr lang="en-US" sz="2400" dirty="0">
                <a:solidFill>
                  <a:srgbClr val="0000FF"/>
                </a:solidFill>
              </a:rPr>
              <a:t/>
            </a:r>
            <a:br>
              <a:rPr lang="en-US" sz="2400" dirty="0">
                <a:solidFill>
                  <a:srgbClr val="0000FF"/>
                </a:solidFill>
              </a:rPr>
            </a:br>
            <a:r>
              <a:rPr lang="en-US" sz="2400" dirty="0" smtClean="0">
                <a:solidFill>
                  <a:srgbClr val="0000FF"/>
                </a:solidFill>
              </a:rPr>
              <a:t>1.  Develop new constitution draft for review by the senate at our next meeting.</a:t>
            </a:r>
            <a:r>
              <a:rPr lang="en-US" sz="2400" dirty="0">
                <a:solidFill>
                  <a:srgbClr val="0000FF"/>
                </a:solidFill>
              </a:rPr>
              <a:t> </a:t>
            </a:r>
            <a:r>
              <a:rPr lang="en-US" sz="2400" dirty="0" smtClean="0">
                <a:solidFill>
                  <a:srgbClr val="0000FF"/>
                </a:solidFill>
              </a:rPr>
              <a:t> </a:t>
            </a:r>
            <a:br>
              <a:rPr lang="en-US" sz="2400" dirty="0" smtClean="0">
                <a:solidFill>
                  <a:srgbClr val="0000FF"/>
                </a:solidFill>
              </a:rPr>
            </a:br>
            <a:r>
              <a:rPr lang="en-US" sz="2400" dirty="0" smtClean="0">
                <a:solidFill>
                  <a:srgbClr val="0000FF"/>
                </a:solidFill>
              </a:rPr>
              <a:t>(workgroup leads: Doug/</a:t>
            </a:r>
            <a:r>
              <a:rPr lang="en-US" sz="2400" dirty="0" err="1" smtClean="0">
                <a:solidFill>
                  <a:srgbClr val="0000FF"/>
                </a:solidFill>
              </a:rPr>
              <a:t>Sajel</a:t>
            </a:r>
            <a:r>
              <a:rPr lang="en-US" sz="2400" dirty="0" smtClean="0">
                <a:solidFill>
                  <a:srgbClr val="0000FF"/>
                </a:solidFill>
              </a:rPr>
              <a:t>)</a:t>
            </a:r>
            <a:br>
              <a:rPr lang="en-US" sz="2400" dirty="0" smtClean="0">
                <a:solidFill>
                  <a:srgbClr val="0000FF"/>
                </a:solidFill>
              </a:rPr>
            </a:br>
            <a:r>
              <a:rPr lang="en-US" sz="2400" dirty="0">
                <a:solidFill>
                  <a:srgbClr val="0000FF"/>
                </a:solidFill>
              </a:rPr>
              <a:t/>
            </a:r>
            <a:br>
              <a:rPr lang="en-US" sz="2400" dirty="0">
                <a:solidFill>
                  <a:srgbClr val="0000FF"/>
                </a:solidFill>
              </a:rPr>
            </a:br>
            <a:r>
              <a:rPr lang="en-US" sz="2400" dirty="0" smtClean="0">
                <a:solidFill>
                  <a:srgbClr val="0000FF"/>
                </a:solidFill>
              </a:rPr>
              <a:t>2.  Begin draft of new bylaws with additional research, and, in consideration of constitution (draft) changes.</a:t>
            </a:r>
            <a:r>
              <a:rPr lang="en-US" sz="2400" dirty="0">
                <a:solidFill>
                  <a:srgbClr val="0000FF"/>
                </a:solidFill>
              </a:rPr>
              <a:t> </a:t>
            </a:r>
            <a:r>
              <a:rPr lang="en-US" sz="2400" dirty="0" smtClean="0">
                <a:solidFill>
                  <a:srgbClr val="0000FF"/>
                </a:solidFill>
              </a:rPr>
              <a:t/>
            </a:r>
            <a:br>
              <a:rPr lang="en-US" sz="2400" dirty="0" smtClean="0">
                <a:solidFill>
                  <a:srgbClr val="0000FF"/>
                </a:solidFill>
              </a:rPr>
            </a:br>
            <a:r>
              <a:rPr lang="en-US" sz="2400" dirty="0" smtClean="0">
                <a:solidFill>
                  <a:srgbClr val="0000FF"/>
                </a:solidFill>
              </a:rPr>
              <a:t>(workgroup leads: Jane/r2row)</a:t>
            </a:r>
            <a:br>
              <a:rPr lang="en-US" sz="2400" dirty="0" smtClean="0">
                <a:solidFill>
                  <a:srgbClr val="0000FF"/>
                </a:solidFill>
              </a:rPr>
            </a:br>
            <a:r>
              <a:rPr lang="en-US" sz="2400" dirty="0">
                <a:solidFill>
                  <a:srgbClr val="0000FF"/>
                </a:solidFill>
              </a:rPr>
              <a:t/>
            </a:r>
            <a:br>
              <a:rPr lang="en-US" sz="2400" dirty="0">
                <a:solidFill>
                  <a:srgbClr val="0000FF"/>
                </a:solidFill>
              </a:rPr>
            </a:br>
            <a:r>
              <a:rPr lang="en-US" sz="2400" dirty="0" smtClean="0">
                <a:solidFill>
                  <a:srgbClr val="0000FF"/>
                </a:solidFill>
              </a:rPr>
              <a:t>3.  Initiate joint discussions with college administration and GCFA about resource allocations.</a:t>
            </a:r>
            <a:r>
              <a:rPr lang="en-US" sz="2400" dirty="0">
                <a:solidFill>
                  <a:srgbClr val="0000FF"/>
                </a:solidFill>
              </a:rPr>
              <a:t> </a:t>
            </a:r>
            <a:r>
              <a:rPr lang="en-US" sz="2400" dirty="0" smtClean="0">
                <a:solidFill>
                  <a:srgbClr val="0000FF"/>
                </a:solidFill>
              </a:rPr>
              <a:t/>
            </a:r>
            <a:br>
              <a:rPr lang="en-US" sz="2400" dirty="0" smtClean="0">
                <a:solidFill>
                  <a:srgbClr val="0000FF"/>
                </a:solidFill>
              </a:rPr>
            </a:br>
            <a:r>
              <a:rPr lang="en-US" sz="2400" dirty="0" smtClean="0">
                <a:solidFill>
                  <a:srgbClr val="0000FF"/>
                </a:solidFill>
              </a:rPr>
              <a:t>(workgroup leads: Blanca/r2row)</a:t>
            </a:r>
            <a:r>
              <a:rPr lang="en-US" sz="2400" dirty="0">
                <a:solidFill>
                  <a:srgbClr val="0000FF"/>
                </a:solidFill>
              </a:rPr>
              <a:t/>
            </a:r>
            <a:br>
              <a:rPr lang="en-US" sz="2400" dirty="0">
                <a:solidFill>
                  <a:srgbClr val="0000FF"/>
                </a:solidFill>
              </a:rPr>
            </a:br>
            <a:r>
              <a:rPr lang="en-US" sz="2400" dirty="0" smtClean="0">
                <a:solidFill>
                  <a:srgbClr val="0000FF"/>
                </a:solidFill>
              </a:rPr>
              <a:t/>
            </a:r>
            <a:br>
              <a:rPr lang="en-US" sz="2400" dirty="0" smtClean="0">
                <a:solidFill>
                  <a:srgbClr val="0000FF"/>
                </a:solidFill>
              </a:rPr>
            </a:br>
            <a:r>
              <a:rPr lang="en-US" sz="2400" dirty="0">
                <a:solidFill>
                  <a:srgbClr val="0000FF"/>
                </a:solidFill>
              </a:rPr>
              <a:t/>
            </a:r>
            <a:br>
              <a:rPr lang="en-US" sz="2400" dirty="0">
                <a:solidFill>
                  <a:srgbClr val="0000FF"/>
                </a:solidFill>
              </a:rPr>
            </a:br>
            <a:r>
              <a:rPr lang="en-US" sz="2400" dirty="0" smtClean="0">
                <a:solidFill>
                  <a:schemeClr val="bg2">
                    <a:lumMod val="90000"/>
                  </a:schemeClr>
                </a:solidFill>
              </a:rPr>
              <a:t>*Please contact the workgroup leads to join in the effort</a:t>
            </a:r>
            <a:endParaRPr lang="en-US" sz="2400" dirty="0">
              <a:solidFill>
                <a:schemeClr val="bg2">
                  <a:lumMod val="90000"/>
                </a:schemeClr>
              </a:solidFill>
            </a:endParaRPr>
          </a:p>
        </p:txBody>
      </p:sp>
    </p:spTree>
    <p:extLst>
      <p:ext uri="{BB962C8B-B14F-4D97-AF65-F5344CB8AC3E}">
        <p14:creationId xmlns:p14="http://schemas.microsoft.com/office/powerpoint/2010/main" val="1086048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flip="none" rotWithShape="1">
            <a:gsLst>
              <a:gs pos="0">
                <a:schemeClr val="accent1">
                  <a:tint val="100000"/>
                  <a:shade val="100000"/>
                  <a:satMod val="130000"/>
                </a:schemeClr>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62" y="274638"/>
            <a:ext cx="8973280" cy="1143000"/>
          </a:xfrm>
        </p:spPr>
        <p:txBody>
          <a:bodyPr>
            <a:normAutofit/>
          </a:bodyPr>
          <a:lstStyle/>
          <a:p>
            <a:r>
              <a:rPr lang="en-US" sz="3600" dirty="0" smtClean="0">
                <a:solidFill>
                  <a:srgbClr val="0000FF"/>
                </a:solidFill>
              </a:rPr>
              <a:t>Item #1 and #2 Require a </a:t>
            </a:r>
            <a:r>
              <a:rPr lang="en-US" sz="3600" dirty="0">
                <a:solidFill>
                  <a:srgbClr val="0000FF"/>
                </a:solidFill>
              </a:rPr>
              <a:t>C</a:t>
            </a:r>
            <a:r>
              <a:rPr lang="en-US" sz="3600" dirty="0" smtClean="0">
                <a:solidFill>
                  <a:srgbClr val="0000FF"/>
                </a:solidFill>
              </a:rPr>
              <a:t>omplex </a:t>
            </a:r>
            <a:r>
              <a:rPr lang="en-US" sz="3600" dirty="0">
                <a:solidFill>
                  <a:srgbClr val="0000FF"/>
                </a:solidFill>
              </a:rPr>
              <a:t>A</a:t>
            </a:r>
            <a:r>
              <a:rPr lang="en-US" sz="3600" dirty="0" smtClean="0">
                <a:solidFill>
                  <a:srgbClr val="0000FF"/>
                </a:solidFill>
              </a:rPr>
              <a:t>pproach</a:t>
            </a:r>
            <a:endParaRPr lang="en-US" sz="3600" dirty="0">
              <a:solidFill>
                <a:srgbClr val="0000FF"/>
              </a:solidFill>
            </a:endParaRPr>
          </a:p>
        </p:txBody>
      </p:sp>
      <p:sp>
        <p:nvSpPr>
          <p:cNvPr id="3" name="Content Placeholder 2"/>
          <p:cNvSpPr>
            <a:spLocks noGrp="1"/>
          </p:cNvSpPr>
          <p:nvPr>
            <p:ph idx="1"/>
          </p:nvPr>
        </p:nvSpPr>
        <p:spPr/>
        <p:txBody>
          <a:bodyPr>
            <a:normAutofit fontScale="85000" lnSpcReduction="20000"/>
          </a:bodyPr>
          <a:lstStyle/>
          <a:p>
            <a:r>
              <a:rPr lang="en-US" dirty="0" smtClean="0"/>
              <a:t>Assess</a:t>
            </a:r>
            <a:r>
              <a:rPr lang="en-US" dirty="0"/>
              <a:t> </a:t>
            </a:r>
            <a:r>
              <a:rPr lang="en-US" dirty="0" smtClean="0"/>
              <a:t>and modify the senate’s constitution, bylaws, and senate officer organization/duties--</a:t>
            </a:r>
            <a:r>
              <a:rPr lang="en-US" i="1" dirty="0" smtClean="0"/>
              <a:t>simultaneously with</a:t>
            </a:r>
            <a:r>
              <a:rPr lang="mr-IN" i="1" dirty="0" smtClean="0"/>
              <a:t>…</a:t>
            </a:r>
            <a:endParaRPr lang="en-US" i="1" dirty="0" smtClean="0"/>
          </a:p>
          <a:p>
            <a:endParaRPr lang="en-US" dirty="0" smtClean="0"/>
          </a:p>
          <a:p>
            <a:r>
              <a:rPr lang="en-US" dirty="0" smtClean="0"/>
              <a:t>Assess and modify senate subcommittees and their duties--</a:t>
            </a:r>
            <a:r>
              <a:rPr lang="en-US" i="1" dirty="0" smtClean="0"/>
              <a:t>in order to </a:t>
            </a:r>
            <a:r>
              <a:rPr lang="en-US" dirty="0"/>
              <a:t>e</a:t>
            </a:r>
            <a:r>
              <a:rPr lang="en-US" dirty="0" smtClean="0"/>
              <a:t>nable </a:t>
            </a:r>
            <a:r>
              <a:rPr lang="en-US" dirty="0"/>
              <a:t>the senate to fulfill </a:t>
            </a:r>
            <a:r>
              <a:rPr lang="en-US" dirty="0" smtClean="0"/>
              <a:t>its </a:t>
            </a:r>
            <a:r>
              <a:rPr lang="en-US" dirty="0"/>
              <a:t>10+1 </a:t>
            </a:r>
            <a:r>
              <a:rPr lang="en-US" dirty="0" smtClean="0"/>
              <a:t>mandate in the most effective way.</a:t>
            </a:r>
            <a:endParaRPr lang="en-US" dirty="0"/>
          </a:p>
          <a:p>
            <a:endParaRPr lang="en-US" i="1" dirty="0" smtClean="0"/>
          </a:p>
          <a:p>
            <a:pPr marL="0" indent="0">
              <a:buNone/>
            </a:pPr>
            <a:endParaRPr lang="en-US" dirty="0"/>
          </a:p>
          <a:p>
            <a:pPr marL="0" indent="0">
              <a:buNone/>
            </a:pPr>
            <a:r>
              <a:rPr lang="en-US" i="1" dirty="0" smtClean="0"/>
              <a:t>OF course this will also require securing the adequate support for both the senate and its subcommittees</a:t>
            </a:r>
            <a:r>
              <a:rPr lang="mr-IN" i="1" dirty="0" smtClean="0"/>
              <a:t>…</a:t>
            </a:r>
            <a:endParaRPr lang="en-US" i="1"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141386300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flip="none" rotWithShape="1">
            <a:gsLst>
              <a:gs pos="0">
                <a:schemeClr val="accent1">
                  <a:tint val="100000"/>
                  <a:shade val="100000"/>
                  <a:satMod val="130000"/>
                </a:schemeClr>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199" y="130858"/>
            <a:ext cx="8229600" cy="1143000"/>
          </a:xfrm>
        </p:spPr>
        <p:txBody>
          <a:bodyPr/>
          <a:lstStyle/>
          <a:p>
            <a:r>
              <a:rPr lang="en-US" dirty="0" smtClean="0">
                <a:solidFill>
                  <a:srgbClr val="0000FF"/>
                </a:solidFill>
              </a:rPr>
              <a:t>Senate’s Charge and Timeline</a:t>
            </a:r>
            <a:endParaRPr lang="en-US" dirty="0">
              <a:solidFill>
                <a:srgbClr val="0000FF"/>
              </a:solidFill>
            </a:endParaRPr>
          </a:p>
        </p:txBody>
      </p:sp>
      <p:sp>
        <p:nvSpPr>
          <p:cNvPr id="3" name="Content Placeholder 2"/>
          <p:cNvSpPr>
            <a:spLocks noGrp="1"/>
          </p:cNvSpPr>
          <p:nvPr>
            <p:ph idx="1"/>
          </p:nvPr>
        </p:nvSpPr>
        <p:spPr>
          <a:xfrm>
            <a:off x="457199" y="1417638"/>
            <a:ext cx="8552021" cy="5148309"/>
          </a:xfrm>
        </p:spPr>
        <p:txBody>
          <a:bodyPr>
            <a:normAutofit fontScale="70000" lnSpcReduction="20000"/>
          </a:bodyPr>
          <a:lstStyle/>
          <a:p>
            <a:pPr marL="514350" indent="-514350">
              <a:buAutoNum type="alphaUcParenR"/>
            </a:pPr>
            <a:r>
              <a:rPr lang="en-US" dirty="0" smtClean="0"/>
              <a:t>Research, analyze</a:t>
            </a:r>
            <a:r>
              <a:rPr lang="en-US" dirty="0"/>
              <a:t> </a:t>
            </a:r>
            <a:r>
              <a:rPr lang="en-US" dirty="0" smtClean="0"/>
              <a:t>and modify the senate constitution, bylaws and its subcommittee organization (underway):</a:t>
            </a:r>
          </a:p>
          <a:p>
            <a:pPr marL="0" indent="0">
              <a:buNone/>
            </a:pPr>
            <a:endParaRPr lang="en-US" sz="2800" i="1" dirty="0" smtClean="0"/>
          </a:p>
          <a:p>
            <a:pPr marL="0" indent="0">
              <a:buNone/>
            </a:pPr>
            <a:r>
              <a:rPr lang="en-US" sz="2800" i="1" dirty="0"/>
              <a:t>	</a:t>
            </a:r>
            <a:r>
              <a:rPr lang="en-US" sz="2800" i="1" dirty="0" smtClean="0"/>
              <a:t>Projected constitution approval date: </a:t>
            </a:r>
            <a:r>
              <a:rPr lang="en-US" sz="2800" i="1" dirty="0" smtClean="0">
                <a:solidFill>
                  <a:srgbClr val="CCFFCC"/>
                </a:solidFill>
              </a:rPr>
              <a:t>March </a:t>
            </a:r>
            <a:r>
              <a:rPr lang="en-US" sz="2800" i="1" dirty="0">
                <a:solidFill>
                  <a:srgbClr val="CCFFCC"/>
                </a:solidFill>
              </a:rPr>
              <a:t>21</a:t>
            </a:r>
            <a:r>
              <a:rPr lang="en-US" sz="2800" i="1" dirty="0" smtClean="0"/>
              <a:t>  (requires whole faculty vote)</a:t>
            </a:r>
          </a:p>
          <a:p>
            <a:pPr marL="0" indent="0">
              <a:buNone/>
            </a:pPr>
            <a:r>
              <a:rPr lang="en-US" sz="2800" i="1" dirty="0"/>
              <a:t>	</a:t>
            </a:r>
            <a:r>
              <a:rPr lang="en-US" sz="2800" i="1" dirty="0" smtClean="0"/>
              <a:t>Projected bylaws approval date:</a:t>
            </a:r>
            <a:r>
              <a:rPr lang="en-US" sz="2800" i="1" dirty="0" smtClean="0">
                <a:solidFill>
                  <a:srgbClr val="CCFFCC"/>
                </a:solidFill>
              </a:rPr>
              <a:t> April 18</a:t>
            </a:r>
            <a:r>
              <a:rPr lang="en-US" sz="2800" i="1" baseline="30000" dirty="0" smtClean="0">
                <a:solidFill>
                  <a:srgbClr val="CCFFCC"/>
                </a:solidFill>
              </a:rPr>
              <a:t>th</a:t>
            </a:r>
            <a:r>
              <a:rPr lang="en-US" sz="2800" i="1" dirty="0" smtClean="0">
                <a:solidFill>
                  <a:srgbClr val="CCFFCC"/>
                </a:solidFill>
              </a:rPr>
              <a:t> </a:t>
            </a:r>
            <a:r>
              <a:rPr lang="en-US" sz="2800" i="1" dirty="0" smtClean="0"/>
              <a:t>(senate approval only)</a:t>
            </a:r>
            <a:endParaRPr lang="en-US" sz="2800" i="1" dirty="0" smtClean="0">
              <a:solidFill>
                <a:srgbClr val="CCFFCC"/>
              </a:solidFill>
            </a:endParaRPr>
          </a:p>
          <a:p>
            <a:pPr marL="457200" indent="-457200">
              <a:buFont typeface="+mj-lt"/>
              <a:buAutoNum type="arabicPeriod"/>
            </a:pPr>
            <a:endParaRPr lang="en-US" sz="2400" dirty="0" smtClean="0"/>
          </a:p>
          <a:p>
            <a:pPr marL="457200" indent="-457200">
              <a:buFont typeface="+mj-lt"/>
              <a:buAutoNum type="arabicPeriod"/>
            </a:pPr>
            <a:endParaRPr lang="en-US" sz="2400" dirty="0"/>
          </a:p>
          <a:p>
            <a:pPr marL="0" indent="0">
              <a:buNone/>
            </a:pPr>
            <a:r>
              <a:rPr lang="en-US" dirty="0" smtClean="0"/>
              <a:t>B) 	Research</a:t>
            </a:r>
            <a:r>
              <a:rPr lang="en-US" dirty="0"/>
              <a:t>, analyze and </a:t>
            </a:r>
            <a:r>
              <a:rPr lang="en-US" dirty="0" smtClean="0"/>
              <a:t>seek adequate institutional support for said 	modifications.  This will require that the senate collaborate with 	</a:t>
            </a:r>
            <a:r>
              <a:rPr lang="en-US" dirty="0" smtClean="0">
                <a:solidFill>
                  <a:srgbClr val="000000"/>
                </a:solidFill>
              </a:rPr>
              <a:t>college administration and the GCFA</a:t>
            </a:r>
            <a:r>
              <a:rPr lang="en-US" dirty="0" smtClean="0"/>
              <a:t>.  		</a:t>
            </a:r>
          </a:p>
          <a:p>
            <a:pPr marL="0" indent="0">
              <a:buNone/>
            </a:pPr>
            <a:r>
              <a:rPr lang="en-US" sz="2800" i="1" dirty="0"/>
              <a:t>	</a:t>
            </a:r>
            <a:endParaRPr lang="en-US" sz="2800" i="1" dirty="0" smtClean="0"/>
          </a:p>
          <a:p>
            <a:pPr marL="0" indent="0">
              <a:buNone/>
            </a:pPr>
            <a:r>
              <a:rPr lang="en-US" sz="2800" i="1" dirty="0"/>
              <a:t>	</a:t>
            </a:r>
            <a:r>
              <a:rPr lang="en-US" sz="2800" i="1" dirty="0" smtClean="0"/>
              <a:t>Ideal approval date: </a:t>
            </a:r>
            <a:r>
              <a:rPr lang="en-US" sz="2800" i="1" dirty="0" smtClean="0">
                <a:solidFill>
                  <a:srgbClr val="CCFFCC"/>
                </a:solidFill>
              </a:rPr>
              <a:t>April 18</a:t>
            </a:r>
            <a:r>
              <a:rPr lang="en-US" sz="2800" i="1" baseline="30000" dirty="0" smtClean="0">
                <a:solidFill>
                  <a:srgbClr val="CCFFCC"/>
                </a:solidFill>
              </a:rPr>
              <a:t>th</a:t>
            </a:r>
            <a:r>
              <a:rPr lang="en-US" sz="2800" i="1" dirty="0" smtClean="0">
                <a:solidFill>
                  <a:srgbClr val="CCFFCC"/>
                </a:solidFill>
              </a:rPr>
              <a:t>.</a:t>
            </a:r>
          </a:p>
          <a:p>
            <a:pPr marL="0" indent="0">
              <a:buNone/>
            </a:pPr>
            <a:endParaRPr lang="en-US" dirty="0">
              <a:solidFill>
                <a:srgbClr val="CCFFCC"/>
              </a:solidFill>
            </a:endParaRPr>
          </a:p>
          <a:p>
            <a:pPr marL="0" indent="0">
              <a:buNone/>
            </a:pPr>
            <a:r>
              <a:rPr lang="en-US" dirty="0" smtClean="0">
                <a:solidFill>
                  <a:srgbClr val="000000"/>
                </a:solidFill>
              </a:rPr>
              <a:t>C) 	Recruit and Elect new senate officers: </a:t>
            </a:r>
          </a:p>
          <a:p>
            <a:pPr marL="0" indent="0">
              <a:buNone/>
            </a:pPr>
            <a:r>
              <a:rPr lang="en-US" dirty="0">
                <a:solidFill>
                  <a:srgbClr val="000000"/>
                </a:solidFill>
              </a:rPr>
              <a:t>	</a:t>
            </a:r>
            <a:r>
              <a:rPr lang="en-US" i="1" dirty="0" smtClean="0">
                <a:solidFill>
                  <a:srgbClr val="000000"/>
                </a:solidFill>
              </a:rPr>
              <a:t>Election</a:t>
            </a:r>
            <a:r>
              <a:rPr lang="en-US" sz="2800" i="1" dirty="0" smtClean="0">
                <a:solidFill>
                  <a:srgbClr val="000000"/>
                </a:solidFill>
              </a:rPr>
              <a:t> date:  </a:t>
            </a:r>
            <a:r>
              <a:rPr lang="en-US" sz="2800" i="1" dirty="0" smtClean="0">
                <a:solidFill>
                  <a:srgbClr val="CCFFCC"/>
                </a:solidFill>
              </a:rPr>
              <a:t>May 2</a:t>
            </a:r>
            <a:r>
              <a:rPr lang="en-US" sz="2800" i="1" baseline="30000" dirty="0" smtClean="0">
                <a:solidFill>
                  <a:srgbClr val="CCFFCC"/>
                </a:solidFill>
              </a:rPr>
              <a:t>nd</a:t>
            </a:r>
            <a:r>
              <a:rPr lang="en-US" sz="2800" i="1" dirty="0">
                <a:solidFill>
                  <a:srgbClr val="CCFFCC"/>
                </a:solidFill>
              </a:rPr>
              <a:t>.</a:t>
            </a:r>
            <a:endParaRPr lang="en-US" sz="2800" i="1" dirty="0">
              <a:solidFill>
                <a:srgbClr val="000000"/>
              </a:solidFill>
            </a:endParaRPr>
          </a:p>
          <a:p>
            <a:pPr marL="457200" indent="-457200">
              <a:buFont typeface="+mj-lt"/>
              <a:buAutoNum type="arabicPeriod"/>
            </a:pPr>
            <a:endParaRPr lang="en-US" sz="2400" dirty="0" smtClean="0"/>
          </a:p>
          <a:p>
            <a:pPr marL="457200" indent="-457200">
              <a:buFont typeface="+mj-lt"/>
              <a:buAutoNum type="arabicPeriod"/>
            </a:pPr>
            <a:endParaRPr lang="en-US" sz="2400" dirty="0"/>
          </a:p>
          <a:p>
            <a:pPr marL="457200" indent="-457200">
              <a:buFont typeface="+mj-lt"/>
              <a:buAutoNum type="arabicPeriod"/>
            </a:pPr>
            <a:endParaRPr lang="en-US" sz="2400" dirty="0"/>
          </a:p>
        </p:txBody>
      </p:sp>
    </p:spTree>
    <p:extLst>
      <p:ext uri="{BB962C8B-B14F-4D97-AF65-F5344CB8AC3E}">
        <p14:creationId xmlns:p14="http://schemas.microsoft.com/office/powerpoint/2010/main" val="207060719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982"/>
            <a:ext cx="9144000" cy="6858000"/>
          </a:xfrm>
          <a:prstGeom prst="rect">
            <a:avLst/>
          </a:prstGeom>
          <a:gradFill flip="none" rotWithShape="1">
            <a:gsLst>
              <a:gs pos="0">
                <a:schemeClr val="accent1">
                  <a:tint val="100000"/>
                  <a:shade val="100000"/>
                  <a:satMod val="130000"/>
                </a:schemeClr>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53043" y="2682950"/>
            <a:ext cx="8229600" cy="1143000"/>
          </a:xfrm>
        </p:spPr>
        <p:txBody>
          <a:bodyPr>
            <a:normAutofit fontScale="90000"/>
          </a:bodyPr>
          <a:lstStyle/>
          <a:p>
            <a:r>
              <a:rPr lang="en-US" sz="3100" dirty="0" smtClean="0">
                <a:solidFill>
                  <a:srgbClr val="0000FF"/>
                </a:solidFill>
              </a:rPr>
              <a:t>ASCCC Leadership Institute Summer 2016</a:t>
            </a:r>
            <a:r>
              <a:rPr lang="en-US" sz="2700" dirty="0" smtClean="0">
                <a:solidFill>
                  <a:srgbClr val="0000FF"/>
                </a:solidFill>
              </a:rPr>
              <a:t/>
            </a:r>
            <a:br>
              <a:rPr lang="en-US" sz="2700" dirty="0" smtClean="0">
                <a:solidFill>
                  <a:srgbClr val="0000FF"/>
                </a:solidFill>
              </a:rPr>
            </a:br>
            <a:r>
              <a:rPr lang="en-US" sz="2700" dirty="0" smtClean="0">
                <a:solidFill>
                  <a:srgbClr val="0000FF"/>
                </a:solidFill>
              </a:rPr>
              <a:t> </a:t>
            </a:r>
            <a:r>
              <a:rPr lang="en-US" sz="4000" dirty="0" smtClean="0">
                <a:solidFill>
                  <a:srgbClr val="0000FF"/>
                </a:solidFill>
              </a:rPr>
              <a:t/>
            </a:r>
            <a:br>
              <a:rPr lang="en-US" sz="4000" dirty="0" smtClean="0">
                <a:solidFill>
                  <a:srgbClr val="0000FF"/>
                </a:solidFill>
              </a:rPr>
            </a:br>
            <a:r>
              <a:rPr lang="en-US" dirty="0"/>
              <a:t/>
            </a:r>
            <a:br>
              <a:rPr lang="en-US" dirty="0"/>
            </a:br>
            <a:r>
              <a:rPr lang="en-US" dirty="0" smtClean="0"/>
              <a:t/>
            </a:r>
            <a:br>
              <a:rPr lang="en-US" dirty="0" smtClean="0"/>
            </a:br>
            <a:r>
              <a:rPr lang="en-US" sz="2200" i="1" dirty="0" smtClean="0"/>
              <a:t> attended by:</a:t>
            </a:r>
            <a:br>
              <a:rPr lang="en-US" sz="2200" i="1" dirty="0" smtClean="0"/>
            </a:br>
            <a:r>
              <a:rPr lang="en-US" sz="2200" dirty="0"/>
              <a:t/>
            </a:r>
            <a:br>
              <a:rPr lang="en-US" sz="2200" dirty="0"/>
            </a:br>
            <a:r>
              <a:rPr lang="en-US" sz="3100" dirty="0" smtClean="0"/>
              <a:t>Nikki </a:t>
            </a:r>
            <a:r>
              <a:rPr lang="en-US" sz="3100" dirty="0" err="1" smtClean="0"/>
              <a:t>Dequin</a:t>
            </a:r>
            <a:r>
              <a:rPr lang="en-US" sz="3100" dirty="0" smtClean="0"/>
              <a:t/>
            </a:r>
            <a:br>
              <a:rPr lang="en-US" sz="3100" dirty="0" smtClean="0"/>
            </a:br>
            <a:r>
              <a:rPr lang="en-US" sz="3100" dirty="0" smtClean="0"/>
              <a:t>Jennifer </a:t>
            </a:r>
            <a:r>
              <a:rPr lang="en-US" sz="3100" dirty="0" err="1" smtClean="0"/>
              <a:t>Grohl</a:t>
            </a:r>
            <a:r>
              <a:rPr lang="en-US" sz="3100" dirty="0" smtClean="0"/>
              <a:t/>
            </a:r>
            <a:br>
              <a:rPr lang="en-US" sz="3100" dirty="0" smtClean="0"/>
            </a:br>
            <a:r>
              <a:rPr lang="en-US" sz="3100" dirty="0" smtClean="0"/>
              <a:t>Jessica Hooper</a:t>
            </a:r>
            <a:br>
              <a:rPr lang="en-US" sz="3100" dirty="0" smtClean="0"/>
            </a:br>
            <a:r>
              <a:rPr lang="en-US" sz="3100" dirty="0" smtClean="0"/>
              <a:t>r2row</a:t>
            </a:r>
            <a:endParaRPr lang="en-US" sz="3100" dirty="0"/>
          </a:p>
        </p:txBody>
      </p:sp>
    </p:spTree>
    <p:extLst>
      <p:ext uri="{BB962C8B-B14F-4D97-AF65-F5344CB8AC3E}">
        <p14:creationId xmlns:p14="http://schemas.microsoft.com/office/powerpoint/2010/main" val="18999264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6600"/>
                </a:solidFill>
              </a:rPr>
              <a:t>Keep Governing Documents Current</a:t>
            </a:r>
            <a:endParaRPr lang="en-US" dirty="0">
              <a:solidFill>
                <a:srgbClr val="FF6600"/>
              </a:solidFill>
            </a:endParaRPr>
          </a:p>
        </p:txBody>
      </p:sp>
      <p:sp>
        <p:nvSpPr>
          <p:cNvPr id="3" name="Content Placeholder 2"/>
          <p:cNvSpPr>
            <a:spLocks noGrp="1"/>
          </p:cNvSpPr>
          <p:nvPr>
            <p:ph idx="1"/>
          </p:nvPr>
        </p:nvSpPr>
        <p:spPr/>
        <p:txBody>
          <a:bodyPr>
            <a:normAutofit fontScale="85000" lnSpcReduction="20000"/>
          </a:bodyPr>
          <a:lstStyle/>
          <a:p>
            <a:r>
              <a:rPr lang="en-US" dirty="0" smtClean="0"/>
              <a:t>Review constitution and bylaws on a regular basis, e.g. </a:t>
            </a:r>
            <a:r>
              <a:rPr lang="en-US" smtClean="0"/>
              <a:t>every 2 </a:t>
            </a:r>
            <a:r>
              <a:rPr lang="en-US" dirty="0" smtClean="0"/>
              <a:t>years, 6 years, or whatever is reasonable for </a:t>
            </a:r>
            <a:r>
              <a:rPr lang="en-US" smtClean="0"/>
              <a:t>your senate.</a:t>
            </a:r>
            <a:endParaRPr lang="en-US" dirty="0" smtClean="0"/>
          </a:p>
          <a:p>
            <a:endParaRPr lang="en-US" dirty="0"/>
          </a:p>
          <a:p>
            <a:r>
              <a:rPr lang="en-US" dirty="0" smtClean="0"/>
              <a:t>Questions to ask during a review include:</a:t>
            </a:r>
          </a:p>
          <a:p>
            <a:pPr lvl="1"/>
            <a:r>
              <a:rPr lang="en-US" dirty="0" smtClean="0"/>
              <a:t>Is there anything irrelevant or out of date?</a:t>
            </a:r>
          </a:p>
          <a:p>
            <a:pPr lvl="1"/>
            <a:r>
              <a:rPr lang="en-US" dirty="0" smtClean="0"/>
              <a:t>Do constitution and bylaws reflect actual practice, and if not, what should be changed?</a:t>
            </a:r>
          </a:p>
          <a:p>
            <a:pPr lvl="1"/>
            <a:r>
              <a:rPr lang="en-US" dirty="0" smtClean="0"/>
              <a:t>Do they reflect the operational needs of the senate?</a:t>
            </a:r>
          </a:p>
          <a:p>
            <a:pPr lvl="1"/>
            <a:r>
              <a:rPr lang="en-US" dirty="0" smtClean="0"/>
              <a:t>Are they unnecessarily restrictive?</a:t>
            </a:r>
          </a:p>
          <a:p>
            <a:pPr lvl="1"/>
            <a:r>
              <a:rPr lang="en-US" dirty="0" smtClean="0"/>
              <a:t>Do they promote effective and collegial governance?</a:t>
            </a:r>
          </a:p>
          <a:p>
            <a:pPr lvl="1"/>
            <a:r>
              <a:rPr lang="en-US" dirty="0" smtClean="0"/>
              <a:t>Other questions?</a:t>
            </a:r>
            <a:endParaRPr lang="en-US" dirty="0"/>
          </a:p>
        </p:txBody>
      </p:sp>
      <p:sp>
        <p:nvSpPr>
          <p:cNvPr id="4" name="Rectangle 3"/>
          <p:cNvSpPr/>
          <p:nvPr/>
        </p:nvSpPr>
        <p:spPr>
          <a:xfrm>
            <a:off x="2362503" y="6210829"/>
            <a:ext cx="4634020" cy="307777"/>
          </a:xfrm>
          <a:prstGeom prst="rect">
            <a:avLst/>
          </a:prstGeom>
        </p:spPr>
        <p:txBody>
          <a:bodyPr wrap="square">
            <a:spAutoFit/>
          </a:bodyPr>
          <a:lstStyle/>
          <a:p>
            <a:pPr algn="ctr"/>
            <a:r>
              <a:rPr lang="en-US" sz="1400" b="1" cap="all" dirty="0" smtClean="0">
                <a:latin typeface="Arial"/>
              </a:rPr>
              <a:t>ASCCC Faculty </a:t>
            </a:r>
            <a:r>
              <a:rPr lang="en-US" sz="1400" b="1" cap="all" dirty="0">
                <a:latin typeface="Arial"/>
              </a:rPr>
              <a:t>Leadership </a:t>
            </a:r>
            <a:r>
              <a:rPr lang="en-US" sz="1400" b="1" cap="all" dirty="0" smtClean="0">
                <a:latin typeface="Arial"/>
              </a:rPr>
              <a:t>Institute, 2016</a:t>
            </a:r>
            <a:endParaRPr lang="en-US" sz="1400" b="1" cap="all" dirty="0">
              <a:latin typeface="Arial"/>
            </a:endParaRPr>
          </a:p>
        </p:txBody>
      </p:sp>
    </p:spTree>
    <p:extLst>
      <p:ext uri="{BB962C8B-B14F-4D97-AF65-F5344CB8AC3E}">
        <p14:creationId xmlns:p14="http://schemas.microsoft.com/office/powerpoint/2010/main" val="121833137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90085"/>
            <a:ext cx="8534400" cy="758952"/>
          </a:xfrm>
        </p:spPr>
        <p:txBody>
          <a:bodyPr>
            <a:normAutofit fontScale="90000"/>
          </a:bodyPr>
          <a:lstStyle/>
          <a:p>
            <a:pPr eaLnBrk="1" fontAlgn="auto" hangingPunct="1">
              <a:spcAft>
                <a:spcPts val="0"/>
              </a:spcAft>
              <a:defRPr/>
            </a:pPr>
            <a:r>
              <a:rPr lang="en-US" b="1" dirty="0" smtClean="0">
                <a:ea typeface="+mj-ea"/>
                <a:cs typeface="+mj-cs"/>
              </a:rPr>
              <a:t/>
            </a:r>
            <a:br>
              <a:rPr lang="en-US" b="1" dirty="0" smtClean="0">
                <a:ea typeface="+mj-ea"/>
                <a:cs typeface="+mj-cs"/>
              </a:rPr>
            </a:br>
            <a:r>
              <a:rPr lang="en-US" b="1" dirty="0" smtClean="0">
                <a:solidFill>
                  <a:srgbClr val="FF6600"/>
                </a:solidFill>
                <a:ea typeface="+mj-ea"/>
                <a:cs typeface="+mj-cs"/>
              </a:rPr>
              <a:t>Board/Administration Role in Senate Constitutions and Bylaws</a:t>
            </a:r>
            <a:endParaRPr lang="en-US" b="1" dirty="0">
              <a:solidFill>
                <a:srgbClr val="FF6600"/>
              </a:solidFill>
              <a:ea typeface="+mj-ea"/>
              <a:cs typeface="+mj-cs"/>
            </a:endParaRPr>
          </a:p>
        </p:txBody>
      </p:sp>
      <p:sp>
        <p:nvSpPr>
          <p:cNvPr id="3" name="Content Placeholder 2"/>
          <p:cNvSpPr>
            <a:spLocks noGrp="1"/>
          </p:cNvSpPr>
          <p:nvPr>
            <p:ph idx="1"/>
          </p:nvPr>
        </p:nvSpPr>
        <p:spPr>
          <a:xfrm>
            <a:off x="228600" y="1684375"/>
            <a:ext cx="8458200" cy="4592125"/>
          </a:xfrm>
        </p:spPr>
        <p:txBody>
          <a:bodyPr rtlCol="0">
            <a:normAutofit fontScale="77500" lnSpcReduction="20000"/>
          </a:bodyPr>
          <a:lstStyle/>
          <a:p>
            <a:pPr marL="0" indent="0" eaLnBrk="1" fontAlgn="auto" hangingPunct="1">
              <a:spcAft>
                <a:spcPts val="0"/>
              </a:spcAft>
              <a:buNone/>
              <a:defRPr/>
            </a:pPr>
            <a:r>
              <a:rPr lang="en-US" sz="4300" b="1" dirty="0" smtClean="0">
                <a:solidFill>
                  <a:srgbClr val="000000"/>
                </a:solidFill>
                <a:ea typeface="+mn-ea"/>
                <a:cs typeface="+mn-cs"/>
              </a:rPr>
              <a:t>None! </a:t>
            </a:r>
            <a:r>
              <a:rPr lang="en-US" sz="2000" b="1" dirty="0" smtClean="0">
                <a:solidFill>
                  <a:srgbClr val="000000"/>
                </a:solidFill>
                <a:ea typeface="+mn-ea"/>
                <a:cs typeface="+mn-cs"/>
              </a:rPr>
              <a:t>(r2row notes, however, this does not mandate “support”)</a:t>
            </a:r>
            <a:endParaRPr lang="en-US" sz="4300" b="1" dirty="0" smtClean="0">
              <a:solidFill>
                <a:srgbClr val="000000"/>
              </a:solidFill>
              <a:ea typeface="+mn-ea"/>
              <a:cs typeface="+mn-cs"/>
            </a:endParaRPr>
          </a:p>
          <a:p>
            <a:pPr marL="0" indent="0" eaLnBrk="1" fontAlgn="auto" hangingPunct="1">
              <a:spcAft>
                <a:spcPts val="0"/>
              </a:spcAft>
              <a:buNone/>
              <a:defRPr/>
            </a:pPr>
            <a:endParaRPr lang="en-US" sz="3300" b="1" dirty="0">
              <a:solidFill>
                <a:srgbClr val="000000"/>
              </a:solidFill>
              <a:ea typeface="+mn-ea"/>
              <a:cs typeface="+mn-cs"/>
            </a:endParaRPr>
          </a:p>
          <a:p>
            <a:pPr marL="0" indent="0" eaLnBrk="1" fontAlgn="auto" hangingPunct="1">
              <a:spcAft>
                <a:spcPts val="0"/>
              </a:spcAft>
              <a:buNone/>
              <a:defRPr/>
            </a:pPr>
            <a:r>
              <a:rPr lang="en-US" sz="3300" dirty="0" smtClean="0">
                <a:solidFill>
                  <a:srgbClr val="000000"/>
                </a:solidFill>
                <a:ea typeface="+mn-ea"/>
                <a:cs typeface="+mn-cs"/>
              </a:rPr>
              <a:t>Title 5, section 53202:</a:t>
            </a:r>
          </a:p>
          <a:p>
            <a:pPr marL="274320" lvl="1" indent="0" eaLnBrk="1" fontAlgn="auto" hangingPunct="1">
              <a:spcAft>
                <a:spcPts val="0"/>
              </a:spcAft>
              <a:buNone/>
              <a:defRPr/>
            </a:pPr>
            <a:r>
              <a:rPr lang="en-US" sz="2800" dirty="0" smtClean="0">
                <a:solidFill>
                  <a:srgbClr val="000000"/>
                </a:solidFill>
                <a:ea typeface="+mn-ea"/>
                <a:cs typeface="+mn-cs"/>
              </a:rPr>
              <a:t>(</a:t>
            </a:r>
            <a:r>
              <a:rPr lang="en-US" sz="2800" dirty="0">
                <a:solidFill>
                  <a:srgbClr val="000000"/>
                </a:solidFill>
                <a:ea typeface="+mn-ea"/>
                <a:cs typeface="+mn-cs"/>
              </a:rPr>
              <a:t>c) The governing board of a district shall recognize the academic senate and authorize the faculty to</a:t>
            </a:r>
            <a:r>
              <a:rPr lang="en-US" sz="2800" dirty="0" smtClean="0">
                <a:solidFill>
                  <a:srgbClr val="000000"/>
                </a:solidFill>
                <a:ea typeface="+mn-ea"/>
                <a:cs typeface="+mn-cs"/>
              </a:rPr>
              <a:t>:</a:t>
            </a:r>
          </a:p>
          <a:p>
            <a:pPr marL="274320" lvl="1" indent="0" eaLnBrk="1" fontAlgn="auto" hangingPunct="1">
              <a:spcAft>
                <a:spcPts val="0"/>
              </a:spcAft>
              <a:buNone/>
              <a:defRPr/>
            </a:pPr>
            <a:endParaRPr lang="en-US" sz="2800" dirty="0">
              <a:solidFill>
                <a:srgbClr val="000000"/>
              </a:solidFill>
              <a:ea typeface="+mn-ea"/>
              <a:cs typeface="+mn-cs"/>
            </a:endParaRPr>
          </a:p>
          <a:p>
            <a:pPr marL="788670" lvl="1" indent="-514350" eaLnBrk="1" fontAlgn="auto" hangingPunct="1">
              <a:spcAft>
                <a:spcPts val="0"/>
              </a:spcAft>
              <a:buClrTx/>
              <a:buFont typeface="+mj-lt"/>
              <a:buAutoNum type="arabicParenR"/>
              <a:defRPr/>
            </a:pPr>
            <a:r>
              <a:rPr lang="en-US" sz="2800" dirty="0" smtClean="0">
                <a:solidFill>
                  <a:srgbClr val="000000"/>
                </a:solidFill>
                <a:ea typeface="+mn-ea"/>
                <a:cs typeface="+mn-cs"/>
              </a:rPr>
              <a:t>Fix </a:t>
            </a:r>
            <a:r>
              <a:rPr lang="en-US" sz="2800" dirty="0">
                <a:solidFill>
                  <a:srgbClr val="000000"/>
                </a:solidFill>
                <a:ea typeface="+mn-ea"/>
                <a:cs typeface="+mn-cs"/>
              </a:rPr>
              <a:t>and amend by vote of the full-time faculty </a:t>
            </a:r>
            <a:r>
              <a:rPr lang="en-US" sz="2800" b="1" dirty="0">
                <a:solidFill>
                  <a:srgbClr val="000000"/>
                </a:solidFill>
                <a:ea typeface="+mn-ea"/>
                <a:cs typeface="+mn-cs"/>
              </a:rPr>
              <a:t>the composition, structure, and procedures</a:t>
            </a:r>
            <a:r>
              <a:rPr lang="en-US" sz="2800" dirty="0">
                <a:solidFill>
                  <a:srgbClr val="000000"/>
                </a:solidFill>
                <a:ea typeface="+mn-ea"/>
                <a:cs typeface="+mn-cs"/>
              </a:rPr>
              <a:t> of the academic </a:t>
            </a:r>
            <a:r>
              <a:rPr lang="en-US" sz="2800" dirty="0" smtClean="0">
                <a:solidFill>
                  <a:srgbClr val="000000"/>
                </a:solidFill>
                <a:ea typeface="+mn-ea"/>
                <a:cs typeface="+mn-cs"/>
              </a:rPr>
              <a:t>senate.</a:t>
            </a:r>
          </a:p>
          <a:p>
            <a:pPr marL="274320" lvl="1" indent="0" eaLnBrk="1" fontAlgn="auto" hangingPunct="1">
              <a:spcAft>
                <a:spcPts val="0"/>
              </a:spcAft>
              <a:buClrTx/>
              <a:buNone/>
              <a:defRPr/>
            </a:pPr>
            <a:endParaRPr lang="en-US" sz="2800" dirty="0" smtClean="0">
              <a:solidFill>
                <a:srgbClr val="000000"/>
              </a:solidFill>
              <a:ea typeface="+mn-ea"/>
              <a:cs typeface="+mn-cs"/>
            </a:endParaRPr>
          </a:p>
          <a:p>
            <a:pPr marL="788670" lvl="1" indent="-514350" eaLnBrk="1" fontAlgn="auto" hangingPunct="1">
              <a:spcAft>
                <a:spcPts val="0"/>
              </a:spcAft>
              <a:buClrTx/>
              <a:buFont typeface="+mj-lt"/>
              <a:buAutoNum type="arabicParenR"/>
              <a:defRPr/>
            </a:pPr>
            <a:r>
              <a:rPr lang="en-US" sz="2800" dirty="0" smtClean="0">
                <a:solidFill>
                  <a:srgbClr val="000000"/>
                </a:solidFill>
                <a:ea typeface="+mn-ea"/>
                <a:cs typeface="+mn-cs"/>
              </a:rPr>
              <a:t>Provide </a:t>
            </a:r>
            <a:r>
              <a:rPr lang="en-US" sz="2800" dirty="0">
                <a:solidFill>
                  <a:srgbClr val="000000"/>
                </a:solidFill>
                <a:ea typeface="+mn-ea"/>
                <a:cs typeface="+mn-cs"/>
              </a:rPr>
              <a:t>for the selection, in accordance with accepted democratic election procedures, the members of the academic senate.</a:t>
            </a:r>
          </a:p>
          <a:p>
            <a:pPr marL="0" indent="0" eaLnBrk="1" fontAlgn="auto" hangingPunct="1">
              <a:spcAft>
                <a:spcPts val="0"/>
              </a:spcAft>
              <a:buNone/>
              <a:defRPr/>
            </a:pPr>
            <a:endParaRPr lang="en-US" dirty="0">
              <a:solidFill>
                <a:srgbClr val="000000"/>
              </a:solidFill>
              <a:ea typeface="+mn-ea"/>
              <a:cs typeface="+mn-cs"/>
            </a:endParaRPr>
          </a:p>
        </p:txBody>
      </p:sp>
      <p:sp>
        <p:nvSpPr>
          <p:cNvPr id="4" name="Rectangle 3"/>
          <p:cNvSpPr/>
          <p:nvPr/>
        </p:nvSpPr>
        <p:spPr>
          <a:xfrm>
            <a:off x="2000719" y="6210829"/>
            <a:ext cx="4486722" cy="307777"/>
          </a:xfrm>
          <a:prstGeom prst="rect">
            <a:avLst/>
          </a:prstGeom>
        </p:spPr>
        <p:txBody>
          <a:bodyPr wrap="square">
            <a:spAutoFit/>
          </a:bodyPr>
          <a:lstStyle/>
          <a:p>
            <a:pPr algn="ctr"/>
            <a:r>
              <a:rPr lang="en-US" sz="1400" b="1" cap="all" dirty="0">
                <a:latin typeface="Arial"/>
              </a:rPr>
              <a:t>ASCCC Faculty Leadership Institute, 2016</a:t>
            </a:r>
          </a:p>
        </p:txBody>
      </p:sp>
    </p:spTree>
    <p:extLst>
      <p:ext uri="{BB962C8B-B14F-4D97-AF65-F5344CB8AC3E}">
        <p14:creationId xmlns:p14="http://schemas.microsoft.com/office/powerpoint/2010/main" val="131337055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023960"/>
            <a:ext cx="8229600" cy="1143000"/>
          </a:xfrm>
        </p:spPr>
        <p:txBody>
          <a:bodyPr>
            <a:normAutofit fontScale="90000"/>
          </a:bodyPr>
          <a:lstStyle/>
          <a:p>
            <a:r>
              <a:rPr lang="en-US" sz="3600" dirty="0" smtClean="0">
                <a:solidFill>
                  <a:srgbClr val="0000FF"/>
                </a:solidFill>
              </a:rPr>
              <a:t>Senate Constitution Research Discussion</a:t>
            </a:r>
            <a:r>
              <a:rPr lang="en-US" sz="3600" dirty="0" smtClean="0"/>
              <a:t/>
            </a:r>
            <a:br>
              <a:rPr lang="en-US" sz="3600" dirty="0" smtClean="0"/>
            </a:br>
            <a:r>
              <a:rPr lang="en-US" sz="3600" dirty="0"/>
              <a:t/>
            </a:r>
            <a:br>
              <a:rPr lang="en-US" sz="3600" dirty="0"/>
            </a:br>
            <a:r>
              <a:rPr lang="en-US" sz="3600" dirty="0" smtClean="0"/>
              <a:t>Doug </a:t>
            </a:r>
            <a:r>
              <a:rPr lang="en-US" sz="3600" dirty="0" err="1" smtClean="0"/>
              <a:t>Achterman</a:t>
            </a:r>
            <a:r>
              <a:rPr lang="en-US" sz="3600" dirty="0" smtClean="0"/>
              <a:t/>
            </a:r>
            <a:br>
              <a:rPr lang="en-US" sz="3600" dirty="0" smtClean="0"/>
            </a:br>
            <a:r>
              <a:rPr lang="en-US" sz="3600" dirty="0" err="1" smtClean="0"/>
              <a:t>Sajel</a:t>
            </a:r>
            <a:r>
              <a:rPr lang="en-US" sz="3600" dirty="0" smtClean="0"/>
              <a:t> </a:t>
            </a:r>
            <a:r>
              <a:rPr lang="en-US" sz="3600" dirty="0" err="1" smtClean="0"/>
              <a:t>Dharia</a:t>
            </a:r>
            <a:endParaRPr lang="en-US" sz="3600" dirty="0"/>
          </a:p>
        </p:txBody>
      </p:sp>
    </p:spTree>
    <p:extLst>
      <p:ext uri="{BB962C8B-B14F-4D97-AF65-F5344CB8AC3E}">
        <p14:creationId xmlns:p14="http://schemas.microsoft.com/office/powerpoint/2010/main" val="23783965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2691</TotalTime>
  <Words>1390</Words>
  <Application>Microsoft Macintosh PowerPoint</Application>
  <PresentationFormat>On-screen Show (4:3)</PresentationFormat>
  <Paragraphs>195</Paragraphs>
  <Slides>34</Slides>
  <Notes>7</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State of the Academic Senate</vt:lpstr>
      <vt:lpstr>The Senate at a Crossroad</vt:lpstr>
      <vt:lpstr>How to Address Both the Senate and Institutional Needs</vt:lpstr>
      <vt:lpstr>Item #1 and #2 Require a Complex Approach</vt:lpstr>
      <vt:lpstr>Senate’s Charge and Timeline</vt:lpstr>
      <vt:lpstr>ASCCC Leadership Institute Summer 2016      attended by:  Nikki Dequin Jennifer Grohl Jessica Hooper r2row</vt:lpstr>
      <vt:lpstr>Keep Governing Documents Current</vt:lpstr>
      <vt:lpstr> Board/Administration Role in Senate Constitutions and Bylaws</vt:lpstr>
      <vt:lpstr>Senate Constitution Research Discussion  Doug Achterman Sajel Dharia</vt:lpstr>
      <vt:lpstr>PowerPoint Presentation</vt:lpstr>
      <vt:lpstr>PowerPoint Presentation</vt:lpstr>
      <vt:lpstr>Elected Officers with basic duties/Basic organization of the Senate: Senate Membership </vt:lpstr>
      <vt:lpstr>Elected Officers with basic duties/Basic organization of the Senate: Senate Membership  </vt:lpstr>
      <vt:lpstr>Elected Officers with basic duties/Basic organization of the Senate: Comments</vt:lpstr>
      <vt:lpstr>Process for amending (2/3 of faculty vote) </vt:lpstr>
      <vt:lpstr>Basic provisions for election (frequency – when held) </vt:lpstr>
      <vt:lpstr>Common themes in other constitutions</vt:lpstr>
      <vt:lpstr>Parliamentary authority used </vt:lpstr>
      <vt:lpstr>“A well-functioning senate inspires faculty to participate in college and senate committee work, which creates a culture in which broad faculty involvement in college governance is the norm.”    --John Freitas. Let Bylaws Be Bylaws: A Cautionary Tale about Senate Succession. </vt:lpstr>
      <vt:lpstr>Senate Bylaws Research Discussion  Jane Maringer r2row</vt:lpstr>
      <vt:lpstr>Bylaws</vt:lpstr>
      <vt:lpstr>Bylaws</vt:lpstr>
      <vt:lpstr>Current Gavilan Bylaws Language  Needing Particular Attention</vt:lpstr>
      <vt:lpstr>PowerPoint Presentation</vt:lpstr>
      <vt:lpstr>ARTICLE II:  DUTIES OF FACULTY SENATE OFFICERS   </vt:lpstr>
      <vt:lpstr>ARTICLE III:  ELECTION PROCEDURES   *Current bylaws have election procedure well defined for senators but unclear or non existent for officers.   </vt:lpstr>
      <vt:lpstr>ARTICLE VI: COMMITTEES SECTION 1:   Standing and ad hoc committees shall be established as the need arises and with the approval of the senate.   This section can/should elaborate the official standing committees for the senate and how subcommittees, workgroups and taskforces are to be formed.     </vt:lpstr>
      <vt:lpstr>Example Language from Other Colleges  Academic Senate Committees:   A. All Academic Senate committees shall operate under the direction of the Academic Senate.   B. All Academic Senate committees shall provide regular reports to the Academic Senate.   C. All actions and/or recommendations originating from an Academic Senate committee must be approved by the Academic Senate before taking effect. </vt:lpstr>
      <vt:lpstr>PowerPoint Presentation</vt:lpstr>
      <vt:lpstr>Ideas from Other College Bylaws For Committees (that may be included in the constitution)</vt:lpstr>
      <vt:lpstr>Another Example</vt:lpstr>
      <vt:lpstr>Resolution Writing and Authority</vt:lpstr>
      <vt:lpstr>Much more can/will be proposed pending constitution modifcation…</vt:lpstr>
      <vt:lpstr>Next Steps  1.  Develop new constitution draft for review by the senate at our next meeting.   (workgroup leads: Doug/Sajel)  2.  Begin draft of new bylaws with additional research, and, in consideration of constitution (draft) changes.  (workgroup leads: Jane/r2row)  3.  Initiate joint discussions with college administration and GCFA about resource allocations.  (workgroup leads: Blanca/r2row)   *Please contact the workgroup leads to join in the effort</vt:lpstr>
    </vt:vector>
  </TitlesOfParts>
  <Company>Los Angeles City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Freitas</dc:creator>
  <cp:lastModifiedBy>arturo rosette</cp:lastModifiedBy>
  <cp:revision>85</cp:revision>
  <dcterms:created xsi:type="dcterms:W3CDTF">2014-06-04T04:23:55Z</dcterms:created>
  <dcterms:modified xsi:type="dcterms:W3CDTF">2017-02-07T20:59:09Z</dcterms:modified>
</cp:coreProperties>
</file>